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6"/>
  </p:notesMasterIdLst>
  <p:sldIdLst>
    <p:sldId id="256" r:id="rId3"/>
    <p:sldId id="291" r:id="rId4"/>
    <p:sldId id="258" r:id="rId5"/>
    <p:sldId id="295" r:id="rId6"/>
    <p:sldId id="260" r:id="rId7"/>
    <p:sldId id="261" r:id="rId8"/>
    <p:sldId id="262" r:id="rId9"/>
    <p:sldId id="297" r:id="rId10"/>
    <p:sldId id="298" r:id="rId11"/>
    <p:sldId id="266" r:id="rId12"/>
    <p:sldId id="267" r:id="rId13"/>
    <p:sldId id="268" r:id="rId14"/>
    <p:sldId id="269" r:id="rId15"/>
    <p:sldId id="270" r:id="rId16"/>
    <p:sldId id="299" r:id="rId17"/>
    <p:sldId id="302" r:id="rId18"/>
    <p:sldId id="300" r:id="rId19"/>
    <p:sldId id="283" r:id="rId20"/>
    <p:sldId id="279" r:id="rId21"/>
    <p:sldId id="301" r:id="rId22"/>
    <p:sldId id="281" r:id="rId23"/>
    <p:sldId id="282" r:id="rId24"/>
    <p:sldId id="296" r:id="rId25"/>
    <p:sldId id="274" r:id="rId26"/>
    <p:sldId id="275" r:id="rId27"/>
    <p:sldId id="276" r:id="rId28"/>
    <p:sldId id="278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004" y="3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652AA-5067-483D-A534-DFCD476AB099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CDB4E-485A-4D05-80AE-6AD8D701C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06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FC5AC062-E104-8531-9741-5955DB87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>
            <a:extLst>
              <a:ext uri="{FF2B5EF4-FFF2-40B4-BE49-F238E27FC236}">
                <a16:creationId xmlns:a16="http://schemas.microsoft.com/office/drawing/2014/main" id="{B673D786-6D60-888C-7DBE-67DE79AC5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4:notes">
            <a:extLst>
              <a:ext uri="{FF2B5EF4-FFF2-40B4-BE49-F238E27FC236}">
                <a16:creationId xmlns:a16="http://schemas.microsoft.com/office/drawing/2014/main" id="{2BDE990B-6068-9A5F-F80A-1E8D8B6800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788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C1F294B9-216A-7207-07BD-DFB8E0EE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>
            <a:extLst>
              <a:ext uri="{FF2B5EF4-FFF2-40B4-BE49-F238E27FC236}">
                <a16:creationId xmlns:a16="http://schemas.microsoft.com/office/drawing/2014/main" id="{0E392471-A85A-8562-F4DD-EBF0041DF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4:notes">
            <a:extLst>
              <a:ext uri="{FF2B5EF4-FFF2-40B4-BE49-F238E27FC236}">
                <a16:creationId xmlns:a16="http://schemas.microsoft.com/office/drawing/2014/main" id="{AF3B7C98-3BC6-D9CA-2667-BE2C66C60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2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97A01BD0-46A6-E083-A18D-B4E32161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F68D05DF-6C42-C8A7-A3CD-1A80FF496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1746F386-34E4-9A88-E3E2-FCDC28D951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EF0B6B1F-33BA-5387-7B6B-76DBC6E9FA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4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549895E3-DF4D-C9A3-8B10-376F9F32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DBC8D69E-D8A3-0A21-F050-57B7E68D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4B1DC299-DE11-F32F-B9DE-8D7778CF3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BBF6B41C-457C-EA79-A824-DEEE478CE7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39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1279fcddb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3a1279fcdd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4A35290F-74B6-5B5F-1051-F733882F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1279fcddb_2_0:notes">
            <a:extLst>
              <a:ext uri="{FF2B5EF4-FFF2-40B4-BE49-F238E27FC236}">
                <a16:creationId xmlns:a16="http://schemas.microsoft.com/office/drawing/2014/main" id="{C4D4F2D8-9E09-2967-535B-3885E9979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1279fcddb_2_0:notes">
            <a:extLst>
              <a:ext uri="{FF2B5EF4-FFF2-40B4-BE49-F238E27FC236}">
                <a16:creationId xmlns:a16="http://schemas.microsoft.com/office/drawing/2014/main" id="{17A99FC4-C73F-3E58-664B-8C8990F6A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3a1279fcddb_2_0:notes">
            <a:extLst>
              <a:ext uri="{FF2B5EF4-FFF2-40B4-BE49-F238E27FC236}">
                <a16:creationId xmlns:a16="http://schemas.microsoft.com/office/drawing/2014/main" id="{DF259CE9-0481-0D39-E76F-ADCCD06945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47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title"/>
          </p:nvPr>
        </p:nvSpPr>
        <p:spPr>
          <a:xfrm>
            <a:off x="628650" y="123316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1"/>
          </p:nvPr>
        </p:nvSpPr>
        <p:spPr>
          <a:xfrm>
            <a:off x="628650" y="2693670"/>
            <a:ext cx="38862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2"/>
          </p:nvPr>
        </p:nvSpPr>
        <p:spPr>
          <a:xfrm>
            <a:off x="4629150" y="2693670"/>
            <a:ext cx="38862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9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9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0" y="0"/>
            <a:ext cx="9144000" cy="2743200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6236468" y="-171450"/>
            <a:ext cx="3076696" cy="30766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/>
          <p:nvPr/>
        </p:nvSpPr>
        <p:spPr>
          <a:xfrm>
            <a:off x="0" y="2651760"/>
            <a:ext cx="9144000" cy="9144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150" y="6176068"/>
            <a:ext cx="2743200" cy="24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59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628650" y="123316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628650" y="2693670"/>
            <a:ext cx="7886700" cy="34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50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629841" y="1233169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>
            <a:spLocks noGrp="1"/>
          </p:cNvSpPr>
          <p:nvPr>
            <p:ph type="pic" idx="2"/>
          </p:nvPr>
        </p:nvSpPr>
        <p:spPr>
          <a:xfrm>
            <a:off x="3887391" y="1233170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629841" y="2992293"/>
            <a:ext cx="2949178" cy="311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17"/>
          <p:cNvSpPr/>
          <p:nvPr/>
        </p:nvSpPr>
        <p:spPr>
          <a:xfrm>
            <a:off x="0" y="-1"/>
            <a:ext cx="9144000" cy="914401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63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9B3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0" y="6675120"/>
            <a:ext cx="9144000" cy="18288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7355" y="322584"/>
            <a:ext cx="667996" cy="26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685800" y="-685800"/>
            <a:ext cx="6175094" cy="6175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50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69B3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675119"/>
            <a:ext cx="9144000" cy="182880"/>
          </a:xfrm>
          <a:custGeom>
            <a:avLst/>
            <a:gdLst/>
            <a:ahLst/>
            <a:cxnLst/>
            <a:rect l="l" t="t" r="r" b="b"/>
            <a:pathLst>
              <a:path w="9144000" h="182879">
                <a:moveTo>
                  <a:pt x="9144000" y="0"/>
                </a:moveTo>
                <a:lnTo>
                  <a:pt x="0" y="0"/>
                </a:lnTo>
                <a:lnTo>
                  <a:pt x="0" y="182879"/>
                </a:lnTo>
                <a:lnTo>
                  <a:pt x="9144000" y="18287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6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7330" y="322592"/>
            <a:ext cx="667512" cy="2692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6523" y="198500"/>
            <a:ext cx="6439433" cy="61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71648" y="1359788"/>
            <a:ext cx="4601209" cy="2125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0234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9236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ad.org/media/stats-skin-cancer?utm_source=chatgpt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2905760"/>
            <a:chOff x="0" y="0"/>
            <a:chExt cx="9144000" cy="290576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2651760"/>
            </a:xfrm>
            <a:custGeom>
              <a:avLst/>
              <a:gdLst/>
              <a:ahLst/>
              <a:cxnLst/>
              <a:rect l="l" t="t" r="r" b="b"/>
              <a:pathLst>
                <a:path w="9144000" h="2651760">
                  <a:moveTo>
                    <a:pt x="0" y="2651760"/>
                  </a:moveTo>
                  <a:lnTo>
                    <a:pt x="9144000" y="265176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651760"/>
                  </a:lnTo>
                  <a:close/>
                </a:path>
              </a:pathLst>
            </a:custGeom>
            <a:solidFill>
              <a:srgbClr val="69B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6461" y="0"/>
              <a:ext cx="2907538" cy="290525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2150" y="6176060"/>
            <a:ext cx="2743200" cy="2428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4461" y="686181"/>
            <a:ext cx="28282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Project </a:t>
            </a:r>
            <a:r>
              <a:rPr sz="4400" spc="-10" dirty="0"/>
              <a:t>Title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538073" y="5432856"/>
            <a:ext cx="1830705" cy="1306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7665">
              <a:lnSpc>
                <a:spcPct val="100299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By: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Binh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Diep, </a:t>
            </a:r>
            <a:r>
              <a:rPr sz="1400" dirty="0">
                <a:latin typeface="Calibri"/>
                <a:cs typeface="Calibri"/>
              </a:rPr>
              <a:t>Rashmi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Thimmaraju </a:t>
            </a:r>
            <a:r>
              <a:rPr sz="1400" dirty="0">
                <a:latin typeface="Calibri"/>
                <a:cs typeface="Calibri"/>
              </a:rPr>
              <a:t>Kartavya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Mandora </a:t>
            </a:r>
            <a:r>
              <a:rPr sz="1400" dirty="0">
                <a:latin typeface="Calibri"/>
                <a:cs typeface="Calibri"/>
              </a:rPr>
              <a:t>Kirtan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Patel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sz="1400" dirty="0">
                <a:latin typeface="Calibri"/>
                <a:cs typeface="Calibri"/>
              </a:rPr>
              <a:t>Date: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</a:t>
            </a:r>
            <a:r>
              <a:rPr lang="en-US" sz="1400" spc="-10" dirty="0">
                <a:latin typeface="Calibri"/>
                <a:cs typeface="Calibri"/>
              </a:rPr>
              <a:t>2</a:t>
            </a:r>
            <a:r>
              <a:rPr sz="1400" spc="-10" dirty="0">
                <a:latin typeface="Calibri"/>
                <a:cs typeface="Calibri"/>
              </a:rPr>
              <a:t>/</a:t>
            </a:r>
            <a:r>
              <a:rPr lang="en-US" sz="1400" spc="-10" dirty="0">
                <a:latin typeface="Calibri"/>
                <a:cs typeface="Calibri"/>
              </a:rPr>
              <a:t>12</a:t>
            </a:r>
            <a:r>
              <a:rPr sz="1400" spc="-10" dirty="0">
                <a:latin typeface="Calibri"/>
                <a:cs typeface="Calibri"/>
              </a:rPr>
              <a:t>/2025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AI700-001_BK_FALL2025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02DC1-A565-2E45-B7EF-3D09448AD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739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Transformer</a:t>
            </a:r>
            <a:r>
              <a:rPr spc="-6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832" y="1297901"/>
            <a:ext cx="7538466" cy="46506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64609" y="5979667"/>
            <a:ext cx="2374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Adebiyi,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A.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et.</a:t>
            </a:r>
            <a:r>
              <a:rPr sz="1000" spc="-4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Al.(2024)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i="1" dirty="0">
                <a:latin typeface="Arial"/>
                <a:cs typeface="Arial"/>
              </a:rPr>
              <a:t>Heath</a:t>
            </a:r>
            <a:r>
              <a:rPr sz="1000" i="1" spc="-50" dirty="0">
                <a:latin typeface="Arial"/>
                <a:cs typeface="Arial"/>
              </a:rPr>
              <a:t> </a:t>
            </a:r>
            <a:r>
              <a:rPr sz="1000" i="1" spc="-10" dirty="0">
                <a:latin typeface="Arial"/>
                <a:cs typeface="Arial"/>
              </a:rPr>
              <a:t>Informatics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Training</a:t>
            </a:r>
            <a:r>
              <a:rPr spc="-15" dirty="0"/>
              <a:t> </a:t>
            </a:r>
            <a:r>
              <a:rPr dirty="0"/>
              <a:t>Loop</a:t>
            </a:r>
            <a:r>
              <a:rPr spc="-3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spc="-10" dirty="0"/>
              <a:t>ViT-</a:t>
            </a:r>
            <a:r>
              <a:rPr dirty="0"/>
              <a:t>Based </a:t>
            </a:r>
            <a:r>
              <a:rPr spc="-20" dirty="0"/>
              <a:t>Patch15-</a:t>
            </a:r>
            <a:r>
              <a:rPr spc="-25" dirty="0"/>
              <a:t>224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890" y="274085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52729" marR="133985" indent="-1130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0779" y="274085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0810" marR="123189" indent="25146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ViT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(Forward)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1175" y="2740850"/>
            <a:ext cx="11976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38150" marR="127635" indent="-300355">
              <a:lnSpc>
                <a:spcPct val="100000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CrossEntropy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0" y="2736024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17500" marR="117475" indent="-19240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Backward 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Pass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9734" y="2736024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4620" marR="126364" indent="635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AdamW Optimizer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29830" y="2742120"/>
            <a:ext cx="1032510" cy="462915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5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Updated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6203" y="3789146"/>
            <a:ext cx="1197610" cy="680720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244475" marR="125730" indent="-109855">
              <a:lnSpc>
                <a:spcPct val="100000"/>
              </a:lnSpc>
              <a:spcBef>
                <a:spcPts val="1205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(train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loss)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4766" y="1582978"/>
            <a:ext cx="1174115" cy="562610"/>
          </a:xfrm>
          <a:prstGeom prst="rect">
            <a:avLst/>
          </a:prstGeom>
          <a:solidFill>
            <a:srgbClr val="4471C4"/>
          </a:solidFill>
          <a:ln w="25400">
            <a:solidFill>
              <a:srgbClr val="1C2F52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273685" marR="243204" indent="-21590">
              <a:lnSpc>
                <a:spcPct val="100000"/>
              </a:lnSpc>
              <a:spcBef>
                <a:spcPts val="740"/>
              </a:spcBef>
            </a:pP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Validation Accuracy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9032" y="2934080"/>
            <a:ext cx="262255" cy="76200"/>
          </a:xfrm>
          <a:custGeom>
            <a:avLst/>
            <a:gdLst/>
            <a:ahLst/>
            <a:cxnLst/>
            <a:rect l="l" t="t" r="r" b="b"/>
            <a:pathLst>
              <a:path w="262255" h="76200">
                <a:moveTo>
                  <a:pt x="185801" y="0"/>
                </a:moveTo>
                <a:lnTo>
                  <a:pt x="185801" y="76200"/>
                </a:lnTo>
                <a:lnTo>
                  <a:pt x="252602" y="42799"/>
                </a:lnTo>
                <a:lnTo>
                  <a:pt x="198501" y="42799"/>
                </a:lnTo>
                <a:lnTo>
                  <a:pt x="198501" y="33274"/>
                </a:lnTo>
                <a:lnTo>
                  <a:pt x="252349" y="33274"/>
                </a:lnTo>
                <a:lnTo>
                  <a:pt x="185801" y="0"/>
                </a:lnTo>
                <a:close/>
              </a:path>
              <a:path w="262255" h="76200">
                <a:moveTo>
                  <a:pt x="185801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185801" y="42799"/>
                </a:lnTo>
                <a:lnTo>
                  <a:pt x="185801" y="33274"/>
                </a:lnTo>
                <a:close/>
              </a:path>
              <a:path w="262255" h="76200">
                <a:moveTo>
                  <a:pt x="252349" y="33274"/>
                </a:moveTo>
                <a:lnTo>
                  <a:pt x="198501" y="33274"/>
                </a:lnTo>
                <a:lnTo>
                  <a:pt x="198501" y="42799"/>
                </a:lnTo>
                <a:lnTo>
                  <a:pt x="252602" y="42799"/>
                </a:lnTo>
                <a:lnTo>
                  <a:pt x="262000" y="38100"/>
                </a:lnTo>
                <a:lnTo>
                  <a:pt x="252349" y="33274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3035" y="2934080"/>
            <a:ext cx="358140" cy="76200"/>
          </a:xfrm>
          <a:custGeom>
            <a:avLst/>
            <a:gdLst/>
            <a:ahLst/>
            <a:cxnLst/>
            <a:rect l="l" t="t" r="r" b="b"/>
            <a:pathLst>
              <a:path w="358139" h="76200">
                <a:moveTo>
                  <a:pt x="281939" y="0"/>
                </a:moveTo>
                <a:lnTo>
                  <a:pt x="281939" y="76200"/>
                </a:lnTo>
                <a:lnTo>
                  <a:pt x="348741" y="42799"/>
                </a:lnTo>
                <a:lnTo>
                  <a:pt x="294639" y="42799"/>
                </a:lnTo>
                <a:lnTo>
                  <a:pt x="294639" y="33274"/>
                </a:lnTo>
                <a:lnTo>
                  <a:pt x="348488" y="33274"/>
                </a:lnTo>
                <a:lnTo>
                  <a:pt x="281939" y="0"/>
                </a:lnTo>
                <a:close/>
              </a:path>
              <a:path w="358139" h="76200">
                <a:moveTo>
                  <a:pt x="281939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281939" y="42799"/>
                </a:lnTo>
                <a:lnTo>
                  <a:pt x="281939" y="33274"/>
                </a:lnTo>
                <a:close/>
              </a:path>
              <a:path w="358139" h="76200">
                <a:moveTo>
                  <a:pt x="348488" y="33274"/>
                </a:moveTo>
                <a:lnTo>
                  <a:pt x="294639" y="33274"/>
                </a:lnTo>
                <a:lnTo>
                  <a:pt x="294639" y="42799"/>
                </a:lnTo>
                <a:lnTo>
                  <a:pt x="348741" y="42799"/>
                </a:lnTo>
                <a:lnTo>
                  <a:pt x="358139" y="38100"/>
                </a:lnTo>
                <a:lnTo>
                  <a:pt x="348488" y="33274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8658" y="2930398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96637" y="33147"/>
                </a:moveTo>
                <a:lnTo>
                  <a:pt x="241045" y="33147"/>
                </a:lnTo>
                <a:lnTo>
                  <a:pt x="241172" y="42672"/>
                </a:lnTo>
                <a:lnTo>
                  <a:pt x="228481" y="42872"/>
                </a:lnTo>
                <a:lnTo>
                  <a:pt x="228980" y="76200"/>
                </a:lnTo>
                <a:lnTo>
                  <a:pt x="304545" y="36956"/>
                </a:lnTo>
                <a:lnTo>
                  <a:pt x="296637" y="33147"/>
                </a:lnTo>
                <a:close/>
              </a:path>
              <a:path w="304800" h="76200">
                <a:moveTo>
                  <a:pt x="228338" y="33347"/>
                </a:moveTo>
                <a:lnTo>
                  <a:pt x="0" y="36956"/>
                </a:lnTo>
                <a:lnTo>
                  <a:pt x="126" y="46481"/>
                </a:lnTo>
                <a:lnTo>
                  <a:pt x="228481" y="42872"/>
                </a:lnTo>
                <a:lnTo>
                  <a:pt x="228392" y="36956"/>
                </a:lnTo>
                <a:lnTo>
                  <a:pt x="228338" y="33347"/>
                </a:lnTo>
                <a:close/>
              </a:path>
              <a:path w="304800" h="76200">
                <a:moveTo>
                  <a:pt x="241045" y="33147"/>
                </a:moveTo>
                <a:lnTo>
                  <a:pt x="228338" y="33347"/>
                </a:lnTo>
                <a:lnTo>
                  <a:pt x="228392" y="36956"/>
                </a:lnTo>
                <a:lnTo>
                  <a:pt x="228481" y="42872"/>
                </a:lnTo>
                <a:lnTo>
                  <a:pt x="241172" y="42672"/>
                </a:lnTo>
                <a:lnTo>
                  <a:pt x="241045" y="33147"/>
                </a:lnTo>
                <a:close/>
              </a:path>
              <a:path w="304800" h="76200">
                <a:moveTo>
                  <a:pt x="227837" y="0"/>
                </a:moveTo>
                <a:lnTo>
                  <a:pt x="228335" y="33147"/>
                </a:lnTo>
                <a:lnTo>
                  <a:pt x="228338" y="33347"/>
                </a:lnTo>
                <a:lnTo>
                  <a:pt x="241045" y="33147"/>
                </a:lnTo>
                <a:lnTo>
                  <a:pt x="296637" y="33147"/>
                </a:lnTo>
                <a:lnTo>
                  <a:pt x="227837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04128" y="2929127"/>
            <a:ext cx="395605" cy="76200"/>
          </a:xfrm>
          <a:custGeom>
            <a:avLst/>
            <a:gdLst/>
            <a:ahLst/>
            <a:cxnLst/>
            <a:rect l="l" t="t" r="r" b="b"/>
            <a:pathLst>
              <a:path w="395604" h="76200">
                <a:moveTo>
                  <a:pt x="319278" y="0"/>
                </a:moveTo>
                <a:lnTo>
                  <a:pt x="319278" y="76200"/>
                </a:lnTo>
                <a:lnTo>
                  <a:pt x="385826" y="42925"/>
                </a:lnTo>
                <a:lnTo>
                  <a:pt x="331978" y="42925"/>
                </a:lnTo>
                <a:lnTo>
                  <a:pt x="331978" y="33400"/>
                </a:lnTo>
                <a:lnTo>
                  <a:pt x="386080" y="33400"/>
                </a:lnTo>
                <a:lnTo>
                  <a:pt x="319278" y="0"/>
                </a:lnTo>
                <a:close/>
              </a:path>
              <a:path w="395604" h="76200">
                <a:moveTo>
                  <a:pt x="319278" y="33400"/>
                </a:moveTo>
                <a:lnTo>
                  <a:pt x="0" y="33400"/>
                </a:lnTo>
                <a:lnTo>
                  <a:pt x="0" y="42925"/>
                </a:lnTo>
                <a:lnTo>
                  <a:pt x="319278" y="42925"/>
                </a:lnTo>
                <a:lnTo>
                  <a:pt x="319278" y="33400"/>
                </a:lnTo>
                <a:close/>
              </a:path>
              <a:path w="395604" h="76200">
                <a:moveTo>
                  <a:pt x="386080" y="33400"/>
                </a:moveTo>
                <a:lnTo>
                  <a:pt x="331978" y="33400"/>
                </a:lnTo>
                <a:lnTo>
                  <a:pt x="331978" y="42925"/>
                </a:lnTo>
                <a:lnTo>
                  <a:pt x="385826" y="42925"/>
                </a:lnTo>
                <a:lnTo>
                  <a:pt x="395478" y="38100"/>
                </a:lnTo>
                <a:lnTo>
                  <a:pt x="386080" y="3340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1863" y="2934461"/>
            <a:ext cx="498475" cy="76200"/>
          </a:xfrm>
          <a:custGeom>
            <a:avLst/>
            <a:gdLst/>
            <a:ahLst/>
            <a:cxnLst/>
            <a:rect l="l" t="t" r="r" b="b"/>
            <a:pathLst>
              <a:path w="498475" h="76200">
                <a:moveTo>
                  <a:pt x="422275" y="0"/>
                </a:moveTo>
                <a:lnTo>
                  <a:pt x="421947" y="28066"/>
                </a:lnTo>
                <a:lnTo>
                  <a:pt x="421885" y="33368"/>
                </a:lnTo>
                <a:lnTo>
                  <a:pt x="434593" y="33527"/>
                </a:lnTo>
                <a:lnTo>
                  <a:pt x="434466" y="43052"/>
                </a:lnTo>
                <a:lnTo>
                  <a:pt x="421772" y="43052"/>
                </a:lnTo>
                <a:lnTo>
                  <a:pt x="421385" y="76200"/>
                </a:lnTo>
                <a:lnTo>
                  <a:pt x="489836" y="43052"/>
                </a:lnTo>
                <a:lnTo>
                  <a:pt x="434466" y="43052"/>
                </a:lnTo>
                <a:lnTo>
                  <a:pt x="421774" y="42893"/>
                </a:lnTo>
                <a:lnTo>
                  <a:pt x="490166" y="42893"/>
                </a:lnTo>
                <a:lnTo>
                  <a:pt x="497966" y="39115"/>
                </a:lnTo>
                <a:lnTo>
                  <a:pt x="422275" y="0"/>
                </a:lnTo>
                <a:close/>
              </a:path>
              <a:path w="498475" h="76200">
                <a:moveTo>
                  <a:pt x="421885" y="33368"/>
                </a:moveTo>
                <a:lnTo>
                  <a:pt x="421774" y="42893"/>
                </a:lnTo>
                <a:lnTo>
                  <a:pt x="434466" y="43052"/>
                </a:lnTo>
                <a:lnTo>
                  <a:pt x="434593" y="33527"/>
                </a:lnTo>
                <a:lnTo>
                  <a:pt x="421885" y="33368"/>
                </a:lnTo>
                <a:close/>
              </a:path>
              <a:path w="498475" h="76200">
                <a:moveTo>
                  <a:pt x="126" y="28066"/>
                </a:moveTo>
                <a:lnTo>
                  <a:pt x="0" y="37591"/>
                </a:lnTo>
                <a:lnTo>
                  <a:pt x="421774" y="42893"/>
                </a:lnTo>
                <a:lnTo>
                  <a:pt x="421885" y="33368"/>
                </a:lnTo>
                <a:lnTo>
                  <a:pt x="126" y="28066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6678" y="3200019"/>
            <a:ext cx="608330" cy="589280"/>
          </a:xfrm>
          <a:custGeom>
            <a:avLst/>
            <a:gdLst/>
            <a:ahLst/>
            <a:cxnLst/>
            <a:rect l="l" t="t" r="r" b="b"/>
            <a:pathLst>
              <a:path w="608329" h="589279">
                <a:moveTo>
                  <a:pt x="550327" y="539444"/>
                </a:moveTo>
                <a:lnTo>
                  <a:pt x="527176" y="563371"/>
                </a:lnTo>
                <a:lnTo>
                  <a:pt x="608330" y="589025"/>
                </a:lnTo>
                <a:lnTo>
                  <a:pt x="594032" y="548258"/>
                </a:lnTo>
                <a:lnTo>
                  <a:pt x="559435" y="548258"/>
                </a:lnTo>
                <a:lnTo>
                  <a:pt x="550327" y="539444"/>
                </a:lnTo>
                <a:close/>
              </a:path>
              <a:path w="608329" h="589279">
                <a:moveTo>
                  <a:pt x="556947" y="532602"/>
                </a:moveTo>
                <a:lnTo>
                  <a:pt x="550327" y="539444"/>
                </a:lnTo>
                <a:lnTo>
                  <a:pt x="559435" y="548258"/>
                </a:lnTo>
                <a:lnTo>
                  <a:pt x="566038" y="541400"/>
                </a:lnTo>
                <a:lnTo>
                  <a:pt x="556947" y="532602"/>
                </a:lnTo>
                <a:close/>
              </a:path>
              <a:path w="608329" h="589279">
                <a:moveTo>
                  <a:pt x="580136" y="508634"/>
                </a:moveTo>
                <a:lnTo>
                  <a:pt x="556947" y="532602"/>
                </a:lnTo>
                <a:lnTo>
                  <a:pt x="566038" y="541400"/>
                </a:lnTo>
                <a:lnTo>
                  <a:pt x="559435" y="548258"/>
                </a:lnTo>
                <a:lnTo>
                  <a:pt x="594032" y="548258"/>
                </a:lnTo>
                <a:lnTo>
                  <a:pt x="580136" y="508634"/>
                </a:lnTo>
                <a:close/>
              </a:path>
              <a:path w="608329" h="589279">
                <a:moveTo>
                  <a:pt x="6604" y="0"/>
                </a:moveTo>
                <a:lnTo>
                  <a:pt x="0" y="6857"/>
                </a:lnTo>
                <a:lnTo>
                  <a:pt x="550327" y="539444"/>
                </a:lnTo>
                <a:lnTo>
                  <a:pt x="556947" y="532602"/>
                </a:lnTo>
                <a:lnTo>
                  <a:pt x="6604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85460" y="2145538"/>
            <a:ext cx="876300" cy="594360"/>
          </a:xfrm>
          <a:custGeom>
            <a:avLst/>
            <a:gdLst/>
            <a:ahLst/>
            <a:cxnLst/>
            <a:rect l="l" t="t" r="r" b="b"/>
            <a:pathLst>
              <a:path w="876300" h="594360">
                <a:moveTo>
                  <a:pt x="810114" y="38762"/>
                </a:moveTo>
                <a:lnTo>
                  <a:pt x="0" y="586486"/>
                </a:lnTo>
                <a:lnTo>
                  <a:pt x="5334" y="594360"/>
                </a:lnTo>
                <a:lnTo>
                  <a:pt x="815440" y="46641"/>
                </a:lnTo>
                <a:lnTo>
                  <a:pt x="810114" y="38762"/>
                </a:lnTo>
                <a:close/>
              </a:path>
              <a:path w="876300" h="594360">
                <a:moveTo>
                  <a:pt x="858134" y="31623"/>
                </a:moveTo>
                <a:lnTo>
                  <a:pt x="820674" y="31623"/>
                </a:lnTo>
                <a:lnTo>
                  <a:pt x="826008" y="39497"/>
                </a:lnTo>
                <a:lnTo>
                  <a:pt x="815440" y="46641"/>
                </a:lnTo>
                <a:lnTo>
                  <a:pt x="834136" y="74295"/>
                </a:lnTo>
                <a:lnTo>
                  <a:pt x="858134" y="31623"/>
                </a:lnTo>
                <a:close/>
              </a:path>
              <a:path w="876300" h="594360">
                <a:moveTo>
                  <a:pt x="820674" y="31623"/>
                </a:moveTo>
                <a:lnTo>
                  <a:pt x="810114" y="38762"/>
                </a:lnTo>
                <a:lnTo>
                  <a:pt x="815440" y="46641"/>
                </a:lnTo>
                <a:lnTo>
                  <a:pt x="826008" y="39497"/>
                </a:lnTo>
                <a:lnTo>
                  <a:pt x="820674" y="31623"/>
                </a:lnTo>
                <a:close/>
              </a:path>
              <a:path w="876300" h="594360">
                <a:moveTo>
                  <a:pt x="875918" y="0"/>
                </a:moveTo>
                <a:lnTo>
                  <a:pt x="791463" y="11175"/>
                </a:lnTo>
                <a:lnTo>
                  <a:pt x="810114" y="38762"/>
                </a:lnTo>
                <a:lnTo>
                  <a:pt x="820674" y="31623"/>
                </a:lnTo>
                <a:lnTo>
                  <a:pt x="858134" y="31623"/>
                </a:lnTo>
                <a:lnTo>
                  <a:pt x="875918" y="0"/>
                </a:lnTo>
                <a:close/>
              </a:path>
            </a:pathLst>
          </a:custGeom>
          <a:solidFill>
            <a:srgbClr val="3D6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61" y="1250060"/>
            <a:ext cx="268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Components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30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42352" y="1822450"/>
          <a:ext cx="7078980" cy="2948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9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97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 marL="91440" marR="10026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Model=timm.create_model</a:t>
                      </a:r>
                      <a:r>
                        <a:rPr sz="1400" spc="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(vit-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base_patch16-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224)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543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Loads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pre-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trained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Vision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Transformer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classification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head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Criterion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nn.CrossEntropyLoss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58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Defines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function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measure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how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far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predictions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from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true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labels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255">
                <a:tc>
                  <a:txBody>
                    <a:bodyPr/>
                    <a:lstStyle/>
                    <a:p>
                      <a:pPr marL="91440" marR="1358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Optimizer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optim.AdamW (model.parameter())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641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AdamW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optimizer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model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weights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efficiently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while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preventing overfitting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2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193190" y="1295400"/>
            <a:ext cx="255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Breakdown</a:t>
            </a:r>
            <a:endParaRPr sz="2400" dirty="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46908"/>
              </p:ext>
            </p:extLst>
          </p:nvPr>
        </p:nvGraphicFramePr>
        <p:xfrm>
          <a:off x="1193190" y="1981200"/>
          <a:ext cx="7037044" cy="4338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8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Model.train()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Sets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mode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images,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labels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train_loader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Iterates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through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mini-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batches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data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Optimizer.zero_grad()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778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Clears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old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gradients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next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update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Outputs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model(images)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Forward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pass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through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ViT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model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=</a:t>
                      </a:r>
                      <a:r>
                        <a:rPr sz="14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criterion(outputs,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labels)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Computes</a:t>
                      </a:r>
                      <a:r>
                        <a:rPr sz="14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classification</a:t>
                      </a:r>
                      <a:r>
                        <a:rPr sz="14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Loss.backward()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Performs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backpropagation,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computing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gradients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all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parameters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Optimizer.step()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61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Updates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weights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based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on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gradients</a:t>
                      </a:r>
                      <a:endParaRPr lang="en-US" sz="1400" spc="-1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err="1">
                          <a:solidFill>
                            <a:schemeClr val="tx1"/>
                          </a:solidFill>
                          <a:effectLst/>
                          <a:latin typeface="Arial MT"/>
                          <a:ea typeface="+mn-ea"/>
                          <a:cs typeface="+mn-cs"/>
                        </a:rPr>
                        <a:t>drop_rate</a:t>
                      </a:r>
                      <a:r>
                        <a:rPr lang="en-IN" sz="1400" b="0" dirty="0">
                          <a:solidFill>
                            <a:schemeClr val="tx1"/>
                          </a:solidFill>
                          <a:effectLst/>
                          <a:latin typeface="Arial MT"/>
                          <a:ea typeface="+mn-ea"/>
                          <a:cs typeface="+mn-cs"/>
                        </a:rPr>
                        <a:t> = 0.3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56134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Arial MT"/>
                        </a:rPr>
                        <a:t>Randomly deactivating neurons during training to reduce overfitting and improve generalization</a:t>
                      </a:r>
                    </a:p>
                    <a:p>
                      <a:pPr marL="92075" marR="5613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lang="en-US" sz="1400" spc="-10" dirty="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7675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FUNCTIONS</a:t>
            </a:r>
            <a:r>
              <a:rPr spc="-25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25" dirty="0"/>
              <a:t>ViT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2250948"/>
          <a:ext cx="6096000" cy="1924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Running_loss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168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Tracks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average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loss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across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batches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each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epoch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Val_accuracies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882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Records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accuracy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on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validation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data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monitor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progress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Best_acc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Keeps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highest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validation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accuracy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checkpoints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502791" y="1573148"/>
            <a:ext cx="302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Tracking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Performance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49875A95-439A-C61A-0B51-E4B4080A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0F065BDE-81FF-9940-18DE-74EF648FD3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6B828DB5-4D22-4444-6DB7-7237AD662993}"/>
              </a:ext>
            </a:extLst>
          </p:cNvPr>
          <p:cNvSpPr txBox="1"/>
          <p:nvPr/>
        </p:nvSpPr>
        <p:spPr>
          <a:xfrm>
            <a:off x="694357" y="184698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Vision Transformer Architecture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8C30A-A44A-3733-36F5-8810775C4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6761"/>
            <a:ext cx="9144000" cy="26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04541F93-6930-2676-D89A-9D3DA790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28E3BEA3-6D4E-A5A7-8F2D-A7B2181E61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8CDB82F4-B56C-6162-E664-9F658D08AA89}"/>
              </a:ext>
            </a:extLst>
          </p:cNvPr>
          <p:cNvSpPr txBox="1"/>
          <p:nvPr/>
        </p:nvSpPr>
        <p:spPr>
          <a:xfrm>
            <a:off x="635364" y="136549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Summary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595971-C95D-05D9-BC38-EFD8FC2E1A05}"/>
              </a:ext>
            </a:extLst>
          </p:cNvPr>
          <p:cNvGraphicFramePr>
            <a:graphicFrameLocks noGrp="1"/>
          </p:cNvGraphicFramePr>
          <p:nvPr/>
        </p:nvGraphicFramePr>
        <p:xfrm>
          <a:off x="251904" y="990278"/>
          <a:ext cx="3519950" cy="1297040"/>
        </p:xfrm>
        <a:graphic>
          <a:graphicData uri="http://schemas.openxmlformats.org/drawingml/2006/table">
            <a:tbl>
              <a:tblPr firstRow="1" bandRow="1"/>
              <a:tblGrid>
                <a:gridCol w="1759975">
                  <a:extLst>
                    <a:ext uri="{9D8B030D-6E8A-4147-A177-3AD203B41FA5}">
                      <a16:colId xmlns:a16="http://schemas.microsoft.com/office/drawing/2014/main" val="2203434255"/>
                    </a:ext>
                  </a:extLst>
                </a:gridCol>
                <a:gridCol w="1759975">
                  <a:extLst>
                    <a:ext uri="{9D8B030D-6E8A-4147-A177-3AD203B41FA5}">
                      <a16:colId xmlns:a16="http://schemas.microsoft.com/office/drawing/2014/main" val="109487960"/>
                    </a:ext>
                  </a:extLst>
                </a:gridCol>
              </a:tblGrid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Parameter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0596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Total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85,804,039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911621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85,804,039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26402"/>
                  </a:ext>
                </a:extLst>
              </a:tr>
              <a:tr h="324260">
                <a:tc>
                  <a:txBody>
                    <a:bodyPr/>
                    <a:lstStyle/>
                    <a:p>
                      <a:r>
                        <a:rPr lang="en-US" dirty="0"/>
                        <a:t>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4299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506EBA4-BE69-8196-329D-C169027D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8" y="2324597"/>
            <a:ext cx="8413363" cy="42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1279fcddb_0_67"/>
          <p:cNvSpPr/>
          <p:nvPr/>
        </p:nvSpPr>
        <p:spPr>
          <a:xfrm>
            <a:off x="4094144" y="3278959"/>
            <a:ext cx="955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3a1279fcddb_0_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3a1279fcddb_0_67"/>
          <p:cNvSpPr txBox="1"/>
          <p:nvPr/>
        </p:nvSpPr>
        <p:spPr>
          <a:xfrm>
            <a:off x="519550" y="2663350"/>
            <a:ext cx="77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3a1279fcddb_0_67"/>
          <p:cNvSpPr txBox="1"/>
          <p:nvPr/>
        </p:nvSpPr>
        <p:spPr>
          <a:xfrm>
            <a:off x="628650" y="30063"/>
            <a:ext cx="65361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EVALUATION-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INITIAL MODEL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C4EF6-B303-8005-D752-0AAA6027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0" y="911656"/>
            <a:ext cx="7973961" cy="56272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484" y="-61908"/>
            <a:ext cx="7593711" cy="579133"/>
          </a:xfrm>
          <a:prstGeom prst="rect">
            <a:avLst/>
          </a:prstGeom>
        </p:spPr>
        <p:txBody>
          <a:bodyPr vert="horz" wrap="square" lIns="0" tIns="146812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spc="-25" dirty="0"/>
              <a:t>EVALUATION-</a:t>
            </a:r>
            <a:r>
              <a:rPr dirty="0" err="1"/>
              <a:t>ViT</a:t>
            </a:r>
            <a:r>
              <a:rPr spc="10"/>
              <a:t> </a:t>
            </a:r>
            <a:r>
              <a:rPr lang="en-US" spc="10"/>
              <a:t>INITIAL </a:t>
            </a:r>
            <a:r>
              <a:rPr spc="-10"/>
              <a:t>MODEL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09748" y="1359788"/>
          <a:ext cx="4509767" cy="212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Precision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Recall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F1-Score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Akiec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250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Bcc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393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Bkl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841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Df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88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Mel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851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Nv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5129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Vasc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108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Overall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4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Accuracy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0.96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Macro</a:t>
                      </a:r>
                      <a:r>
                        <a:rPr sz="10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5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1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Weighted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40"/>
                        </a:lnSpc>
                        <a:spcBef>
                          <a:spcPts val="18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7660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09748" y="4402454"/>
          <a:ext cx="4511675" cy="194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Class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Precision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Recall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F1-Score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905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Akiec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0.67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49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9050">
                      <a:solidFill>
                        <a:srgbClr val="666666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Bcc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290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Bkl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165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Df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Mel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0.68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167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Nv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0.95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1006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Vasc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1.00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5" dirty="0">
                          <a:latin typeface="Times New Roman"/>
                          <a:cs typeface="Times New Roman"/>
                        </a:rPr>
                        <a:t>22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Overall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13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Accuracy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10" dirty="0">
                          <a:latin typeface="Times New Roman"/>
                          <a:cs typeface="Times New Roman"/>
                        </a:rPr>
                        <a:t>Macro</a:t>
                      </a:r>
                      <a:r>
                        <a:rPr sz="10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0.77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b="1" spc="-20" dirty="0">
                          <a:latin typeface="Times New Roman"/>
                          <a:cs typeface="Times New Roman"/>
                        </a:rPr>
                        <a:t>Weighted</a:t>
                      </a:r>
                      <a:r>
                        <a:rPr sz="10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b="1" spc="-25" dirty="0">
                          <a:latin typeface="Times New Roman"/>
                          <a:cs typeface="Times New Roman"/>
                        </a:rPr>
                        <a:t>Avg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0.89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130"/>
                        </a:lnSpc>
                        <a:spcBef>
                          <a:spcPts val="40"/>
                        </a:spcBef>
                      </a:pPr>
                      <a:r>
                        <a:rPr sz="1000" spc="-20" dirty="0">
                          <a:latin typeface="Times New Roman"/>
                          <a:cs typeface="Times New Roman"/>
                        </a:rPr>
                        <a:t>1503</a:t>
                      </a: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999999"/>
                      </a:solidFill>
                      <a:prstDash val="solid"/>
                    </a:lnL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999999"/>
                      </a:solidFill>
                      <a:prstDash val="solid"/>
                    </a:lnT>
                    <a:lnB w="12700">
                      <a:solidFill>
                        <a:srgbClr val="9999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347720" y="990726"/>
            <a:ext cx="2348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Classification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Report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657" y="4006088"/>
            <a:ext cx="2284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Testing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Classification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Report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15" dirty="0"/>
              <a:t> </a:t>
            </a:r>
            <a:r>
              <a:rPr spc="-25" dirty="0"/>
              <a:t>EVALUATION-</a:t>
            </a:r>
            <a:r>
              <a:rPr dirty="0" err="1"/>
              <a:t>V</a:t>
            </a:r>
            <a:r>
              <a:rPr lang="en-US" dirty="0" err="1"/>
              <a:t>i</a:t>
            </a:r>
            <a:r>
              <a:rPr dirty="0" err="1"/>
              <a:t>T</a:t>
            </a:r>
            <a:r>
              <a:rPr spc="20" dirty="0"/>
              <a:t> </a:t>
            </a:r>
            <a:r>
              <a:rPr lang="en-US" spc="20" dirty="0"/>
              <a:t>FINAL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34DB7-6B09-200F-0A2B-67939E74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017561" cy="4983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DB6BA-BAEA-E587-49F6-04D5930E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BCC1A69-DAE0-6E96-F5ED-CAE4D9CE29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IN" spc="-10" dirty="0"/>
              <a:t>OUTLINES</a:t>
            </a: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9DCD979-62EB-4942-93FD-8720C603C82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8" name="Google Shape;107;p2">
            <a:extLst>
              <a:ext uri="{FF2B5EF4-FFF2-40B4-BE49-F238E27FC236}">
                <a16:creationId xmlns:a16="http://schemas.microsoft.com/office/drawing/2014/main" id="{D618D593-3DCC-C019-EF47-48574F7F5C5D}"/>
              </a:ext>
            </a:extLst>
          </p:cNvPr>
          <p:cNvSpPr txBox="1"/>
          <p:nvPr/>
        </p:nvSpPr>
        <p:spPr>
          <a:xfrm>
            <a:off x="240383" y="1100436"/>
            <a:ext cx="8663233" cy="461665"/>
          </a:xfrm>
          <a:prstGeom prst="rect">
            <a:avLst/>
          </a:prstGeom>
          <a:solidFill>
            <a:srgbClr val="FFC000"/>
          </a:solidFill>
          <a:ln w="9525" cap="flat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1CEF8-9AC6-569C-415E-59DC5A68AA85}"/>
              </a:ext>
            </a:extLst>
          </p:cNvPr>
          <p:cNvSpPr/>
          <p:nvPr/>
        </p:nvSpPr>
        <p:spPr>
          <a:xfrm>
            <a:off x="274320" y="17452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68A8D-E062-16FF-EE51-478FB1830C73}"/>
              </a:ext>
            </a:extLst>
          </p:cNvPr>
          <p:cNvSpPr/>
          <p:nvPr/>
        </p:nvSpPr>
        <p:spPr>
          <a:xfrm>
            <a:off x="822960" y="174522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5073F8-0024-A5FA-2C58-6BF5C3BE5881}"/>
              </a:ext>
            </a:extLst>
          </p:cNvPr>
          <p:cNvSpPr/>
          <p:nvPr/>
        </p:nvSpPr>
        <p:spPr>
          <a:xfrm>
            <a:off x="274320" y="256818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E2F69-3402-F2D6-5B99-B53BC3F865C3}"/>
              </a:ext>
            </a:extLst>
          </p:cNvPr>
          <p:cNvSpPr/>
          <p:nvPr/>
        </p:nvSpPr>
        <p:spPr>
          <a:xfrm>
            <a:off x="822960" y="256818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9DD8E9-C310-B7BE-11D9-BB8485A3068B}"/>
              </a:ext>
            </a:extLst>
          </p:cNvPr>
          <p:cNvSpPr/>
          <p:nvPr/>
        </p:nvSpPr>
        <p:spPr>
          <a:xfrm>
            <a:off x="274320" y="339114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CCE15-9A0F-0F77-F290-33269CD0C072}"/>
              </a:ext>
            </a:extLst>
          </p:cNvPr>
          <p:cNvSpPr/>
          <p:nvPr/>
        </p:nvSpPr>
        <p:spPr>
          <a:xfrm>
            <a:off x="822960" y="339114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5C0007-90D1-1C40-5F27-5B9769A6F662}"/>
              </a:ext>
            </a:extLst>
          </p:cNvPr>
          <p:cNvSpPr/>
          <p:nvPr/>
        </p:nvSpPr>
        <p:spPr>
          <a:xfrm>
            <a:off x="274320" y="421410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AAA473-8FAC-1028-C550-7EE913AB155A}"/>
              </a:ext>
            </a:extLst>
          </p:cNvPr>
          <p:cNvSpPr/>
          <p:nvPr/>
        </p:nvSpPr>
        <p:spPr>
          <a:xfrm>
            <a:off x="822960" y="421410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Ham10000 dataset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F0C4F1-F95B-733B-B66F-A312F22ADF98}"/>
              </a:ext>
            </a:extLst>
          </p:cNvPr>
          <p:cNvSpPr/>
          <p:nvPr/>
        </p:nvSpPr>
        <p:spPr>
          <a:xfrm>
            <a:off x="274320" y="503706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47AD02-DA08-809A-ED23-A07A9696D5C8}"/>
              </a:ext>
            </a:extLst>
          </p:cNvPr>
          <p:cNvSpPr/>
          <p:nvPr/>
        </p:nvSpPr>
        <p:spPr>
          <a:xfrm>
            <a:off x="822960" y="503706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Algorithm/Methodology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FB1EC-27DA-71AC-BA96-C900EFEEB74D}"/>
              </a:ext>
            </a:extLst>
          </p:cNvPr>
          <p:cNvSpPr/>
          <p:nvPr/>
        </p:nvSpPr>
        <p:spPr>
          <a:xfrm>
            <a:off x="274320" y="58600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D3DDD4-DAE3-AF68-86AC-919172D29C17}"/>
              </a:ext>
            </a:extLst>
          </p:cNvPr>
          <p:cNvSpPr/>
          <p:nvPr/>
        </p:nvSpPr>
        <p:spPr>
          <a:xfrm>
            <a:off x="822960" y="5860026"/>
            <a:ext cx="3581892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Model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C5B1C2-3147-ECF9-97D3-DAC2F081853D}"/>
              </a:ext>
            </a:extLst>
          </p:cNvPr>
          <p:cNvSpPr/>
          <p:nvPr/>
        </p:nvSpPr>
        <p:spPr>
          <a:xfrm>
            <a:off x="4846320" y="17452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E25F7F-92D8-45B2-8CAC-43EF128E6E49}"/>
              </a:ext>
            </a:extLst>
          </p:cNvPr>
          <p:cNvSpPr/>
          <p:nvPr/>
        </p:nvSpPr>
        <p:spPr>
          <a:xfrm>
            <a:off x="5394960" y="174522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Loop for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Patch15-224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06BA1-E32F-05B7-DEFE-BB480EC64852}"/>
              </a:ext>
            </a:extLst>
          </p:cNvPr>
          <p:cNvSpPr/>
          <p:nvPr/>
        </p:nvSpPr>
        <p:spPr>
          <a:xfrm>
            <a:off x="4846320" y="256818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E41993-BD96-8642-7918-69CF4A9CB2A4}"/>
              </a:ext>
            </a:extLst>
          </p:cNvPr>
          <p:cNvSpPr/>
          <p:nvPr/>
        </p:nvSpPr>
        <p:spPr>
          <a:xfrm>
            <a:off x="5394960" y="256818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functions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03B893-AE6E-EFA9-F5B2-F2F0202D365D}"/>
              </a:ext>
            </a:extLst>
          </p:cNvPr>
          <p:cNvSpPr/>
          <p:nvPr/>
        </p:nvSpPr>
        <p:spPr>
          <a:xfrm>
            <a:off x="4846320" y="339114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EA7111-6E50-563B-C0F2-3FAB897282AC}"/>
              </a:ext>
            </a:extLst>
          </p:cNvPr>
          <p:cNvSpPr/>
          <p:nvPr/>
        </p:nvSpPr>
        <p:spPr>
          <a:xfrm>
            <a:off x="5394960" y="339114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4578FF-9913-45CB-CBE3-0F7FA98E4DCA}"/>
              </a:ext>
            </a:extLst>
          </p:cNvPr>
          <p:cNvSpPr/>
          <p:nvPr/>
        </p:nvSpPr>
        <p:spPr>
          <a:xfrm>
            <a:off x="4846320" y="421410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FB1498-7C60-79BF-36BF-B528D730F61D}"/>
              </a:ext>
            </a:extLst>
          </p:cNvPr>
          <p:cNvSpPr/>
          <p:nvPr/>
        </p:nvSpPr>
        <p:spPr>
          <a:xfrm>
            <a:off x="5394960" y="421410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19812-92F8-65F9-295C-A6AB85B062CE}"/>
              </a:ext>
            </a:extLst>
          </p:cNvPr>
          <p:cNvSpPr/>
          <p:nvPr/>
        </p:nvSpPr>
        <p:spPr>
          <a:xfrm>
            <a:off x="4846320" y="503706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AA79F-65BE-B2F7-6102-B80A09FEC5B0}"/>
              </a:ext>
            </a:extLst>
          </p:cNvPr>
          <p:cNvSpPr/>
          <p:nvPr/>
        </p:nvSpPr>
        <p:spPr>
          <a:xfrm>
            <a:off x="5394960" y="503706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&amp; Future Work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EDFFEC-7F55-9104-48CC-A4738C0F0179}"/>
              </a:ext>
            </a:extLst>
          </p:cNvPr>
          <p:cNvSpPr/>
          <p:nvPr/>
        </p:nvSpPr>
        <p:spPr>
          <a:xfrm>
            <a:off x="4846320" y="5860026"/>
            <a:ext cx="548640" cy="54864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4C507D-035C-02E3-C80D-625117945994}"/>
              </a:ext>
            </a:extLst>
          </p:cNvPr>
          <p:cNvSpPr/>
          <p:nvPr/>
        </p:nvSpPr>
        <p:spPr>
          <a:xfrm>
            <a:off x="5394960" y="5860026"/>
            <a:ext cx="3474720" cy="548640"/>
          </a:xfrm>
          <a:prstGeom prst="rect">
            <a:avLst/>
          </a:prstGeom>
          <a:solidFill>
            <a:srgbClr val="FFFFFF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600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544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745E45EB-6EAD-C7F4-E995-9BBFC023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279fcddb_2_0">
            <a:extLst>
              <a:ext uri="{FF2B5EF4-FFF2-40B4-BE49-F238E27FC236}">
                <a16:creationId xmlns:a16="http://schemas.microsoft.com/office/drawing/2014/main" id="{5A1CAFB7-2E29-BFDA-E853-74025FADCF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a1279fcddb_2_0">
            <a:extLst>
              <a:ext uri="{FF2B5EF4-FFF2-40B4-BE49-F238E27FC236}">
                <a16:creationId xmlns:a16="http://schemas.microsoft.com/office/drawing/2014/main" id="{8D92967B-E6E3-36BE-6604-C29ED55C8252}"/>
              </a:ext>
            </a:extLst>
          </p:cNvPr>
          <p:cNvSpPr txBox="1"/>
          <p:nvPr/>
        </p:nvSpPr>
        <p:spPr>
          <a:xfrm>
            <a:off x="684525" y="342275"/>
            <a:ext cx="7210778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Variations and Accuracy Improvement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CDB614-ECBD-CD2A-C393-F41BC38B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35659"/>
              </p:ext>
            </p:extLst>
          </p:nvPr>
        </p:nvGraphicFramePr>
        <p:xfrm>
          <a:off x="684525" y="976176"/>
          <a:ext cx="7663061" cy="1835850"/>
        </p:xfrm>
        <a:graphic>
          <a:graphicData uri="http://schemas.openxmlformats.org/drawingml/2006/table">
            <a:tbl>
              <a:tblPr firstRow="1" bandRow="1"/>
              <a:tblGrid>
                <a:gridCol w="1094723">
                  <a:extLst>
                    <a:ext uri="{9D8B030D-6E8A-4147-A177-3AD203B41FA5}">
                      <a16:colId xmlns:a16="http://schemas.microsoft.com/office/drawing/2014/main" val="563599882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3947242062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860850895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475166376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2480484103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1931757473"/>
                    </a:ext>
                  </a:extLst>
                </a:gridCol>
                <a:gridCol w="1094723">
                  <a:extLst>
                    <a:ext uri="{9D8B030D-6E8A-4147-A177-3AD203B41FA5}">
                      <a16:colId xmlns:a16="http://schemas.microsoft.com/office/drawing/2014/main" val="1599299913"/>
                    </a:ext>
                  </a:extLst>
                </a:gridCol>
              </a:tblGrid>
              <a:tr h="61195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Out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  <a:p>
                      <a:r>
                        <a:rPr lang="en-US" dirty="0"/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72474"/>
                  </a:ext>
                </a:extLst>
              </a:tr>
              <a:tr h="61195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Iteration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3e-5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46364"/>
                  </a:ext>
                </a:extLst>
              </a:tr>
              <a:tr h="61195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Iteration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3e-5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382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4F815-3B82-9857-1631-56E9D6FCC2A6}"/>
              </a:ext>
            </a:extLst>
          </p:cNvPr>
          <p:cNvGraphicFramePr>
            <a:graphicFrameLocks noGrp="1"/>
          </p:cNvGraphicFramePr>
          <p:nvPr/>
        </p:nvGraphicFramePr>
        <p:xfrm>
          <a:off x="1406012" y="3429000"/>
          <a:ext cx="5958349" cy="283381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28526">
                  <a:extLst>
                    <a:ext uri="{9D8B030D-6E8A-4147-A177-3AD203B41FA5}">
                      <a16:colId xmlns:a16="http://schemas.microsoft.com/office/drawing/2014/main" val="2610464093"/>
                    </a:ext>
                  </a:extLst>
                </a:gridCol>
                <a:gridCol w="1513719">
                  <a:extLst>
                    <a:ext uri="{9D8B030D-6E8A-4147-A177-3AD203B41FA5}">
                      <a16:colId xmlns:a16="http://schemas.microsoft.com/office/drawing/2014/main" val="2197240607"/>
                    </a:ext>
                  </a:extLst>
                </a:gridCol>
                <a:gridCol w="1513719">
                  <a:extLst>
                    <a:ext uri="{9D8B030D-6E8A-4147-A177-3AD203B41FA5}">
                      <a16:colId xmlns:a16="http://schemas.microsoft.com/office/drawing/2014/main" val="4133070645"/>
                    </a:ext>
                  </a:extLst>
                </a:gridCol>
                <a:gridCol w="1702385">
                  <a:extLst>
                    <a:ext uri="{9D8B030D-6E8A-4147-A177-3AD203B41FA5}">
                      <a16:colId xmlns:a16="http://schemas.microsoft.com/office/drawing/2014/main" val="3291261409"/>
                    </a:ext>
                  </a:extLst>
                </a:gridCol>
              </a:tblGrid>
              <a:tr h="9851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Lesion Type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Precision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Recall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f1-Score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5894769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akiec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140098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4124157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bkl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6710612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2211074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2424414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3357282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vasc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32891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6561385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macro 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929019"/>
                  </a:ext>
                </a:extLst>
              </a:tr>
              <a:tr h="265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weighted 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0.99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0.99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75311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56D744-EB5C-6F63-12BD-964A9DF8D0C6}"/>
              </a:ext>
            </a:extLst>
          </p:cNvPr>
          <p:cNvSpPr txBox="1"/>
          <p:nvPr/>
        </p:nvSpPr>
        <p:spPr>
          <a:xfrm>
            <a:off x="1750142" y="3038168"/>
            <a:ext cx="531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Training Classification Report Iteration 2</a:t>
            </a:r>
          </a:p>
        </p:txBody>
      </p:sp>
    </p:spTree>
    <p:extLst>
      <p:ext uri="{BB962C8B-B14F-4D97-AF65-F5344CB8AC3E}">
        <p14:creationId xmlns:p14="http://schemas.microsoft.com/office/powerpoint/2010/main" val="3845119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7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15" dirty="0"/>
              <a:t> </a:t>
            </a:r>
            <a:r>
              <a:rPr spc="-25" dirty="0"/>
              <a:t>EVALUATION-</a:t>
            </a:r>
            <a:r>
              <a:rPr dirty="0"/>
              <a:t>ViT</a:t>
            </a:r>
            <a:r>
              <a:rPr spc="5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ABE54-AF29-F326-C5BA-D8731583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19" y="990521"/>
            <a:ext cx="7097115" cy="55633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7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15" dirty="0"/>
              <a:t> </a:t>
            </a:r>
            <a:r>
              <a:rPr spc="-25" dirty="0"/>
              <a:t>EVALUATION-</a:t>
            </a:r>
            <a:r>
              <a:rPr dirty="0"/>
              <a:t>ViT</a:t>
            </a:r>
            <a:r>
              <a:rPr spc="5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437B-3830-90CE-0B76-10CBB983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00" y="1092436"/>
            <a:ext cx="6982799" cy="55252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A80BB-831C-3CB6-4134-80147F3B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4B421F-C6E1-934C-0456-15CDF93BA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64394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CNN Architecture</a:t>
            </a:r>
            <a:endParaRPr spc="-1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5A87249-481D-A642-6BC2-E9890B5EE5D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D3AB54F-4A9C-01DA-1931-5914749F22EC}"/>
              </a:ext>
            </a:extLst>
          </p:cNvPr>
          <p:cNvSpPr txBox="1"/>
          <p:nvPr/>
        </p:nvSpPr>
        <p:spPr>
          <a:xfrm>
            <a:off x="6217920" y="4480560"/>
            <a:ext cx="2134110" cy="5693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>
                <a:solidFill>
                  <a:srgbClr val="FFFFFF"/>
                </a:solidFill>
              </a:defRPr>
            </a:pPr>
            <a:r>
              <a:rPr dirty="0"/>
              <a:t>Image Enhancement</a:t>
            </a:r>
          </a:p>
          <a:p>
            <a:pPr>
              <a:defRPr sz="1300">
                <a:solidFill>
                  <a:srgbClr val="F0F0F0"/>
                </a:solidFill>
              </a:defRPr>
            </a:pPr>
            <a:r>
              <a:rPr dirty="0"/>
              <a:t>Hair Removal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9A569-1529-3B9A-E420-6B17EB2E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4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1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87FD9F-A312-5AB2-2337-822BBA48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6820852" cy="49917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D9D9F-5651-1E9C-A2F4-319D5095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90" y="1066800"/>
            <a:ext cx="6411220" cy="49251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0D930-2AA4-03BB-7CBE-6B05A174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56483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MODEL</a:t>
            </a:r>
            <a:r>
              <a:rPr spc="-30" dirty="0"/>
              <a:t> </a:t>
            </a:r>
            <a:r>
              <a:rPr spc="-25" dirty="0"/>
              <a:t>EVALUATION-</a:t>
            </a:r>
            <a:r>
              <a:rPr dirty="0"/>
              <a:t>CNN</a:t>
            </a:r>
            <a:r>
              <a:rPr spc="40" dirty="0"/>
              <a:t> </a:t>
            </a:r>
            <a:r>
              <a:rPr spc="-10" dirty="0"/>
              <a:t>MODEL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40BA26-2852-1FEA-907D-35291761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41" y="2124309"/>
            <a:ext cx="4351704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EF5B0B-2F88-7059-47A2-7451DA74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2" y="2162409"/>
            <a:ext cx="4351704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TIMELINE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688" y="1523078"/>
            <a:ext cx="6782847" cy="44173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929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z="2200" dirty="0"/>
              <a:t>MODEL</a:t>
            </a:r>
            <a:r>
              <a:rPr sz="2200" spc="-55" dirty="0"/>
              <a:t> </a:t>
            </a:r>
            <a:r>
              <a:rPr sz="2200" dirty="0"/>
              <a:t>COMPARISION:</a:t>
            </a:r>
            <a:r>
              <a:rPr sz="2200" spc="-45" dirty="0"/>
              <a:t> </a:t>
            </a:r>
            <a:r>
              <a:rPr sz="2200" dirty="0"/>
              <a:t>CNN,</a:t>
            </a:r>
            <a:r>
              <a:rPr sz="2200" spc="-55" dirty="0"/>
              <a:t> </a:t>
            </a:r>
            <a:r>
              <a:rPr sz="2200" dirty="0"/>
              <a:t>VIT</a:t>
            </a:r>
            <a:r>
              <a:rPr sz="2200" spc="-50" dirty="0"/>
              <a:t> </a:t>
            </a:r>
            <a:r>
              <a:rPr sz="2200" dirty="0"/>
              <a:t>MODEL,</a:t>
            </a:r>
            <a:r>
              <a:rPr sz="2200" spc="-45" dirty="0"/>
              <a:t> </a:t>
            </a:r>
            <a:r>
              <a:rPr sz="2200" dirty="0"/>
              <a:t>&amp;</a:t>
            </a:r>
            <a:r>
              <a:rPr sz="2200" spc="-55" dirty="0"/>
              <a:t> </a:t>
            </a:r>
            <a:r>
              <a:rPr sz="2200" spc="-10" dirty="0"/>
              <a:t>RESEARCH</a:t>
            </a:r>
            <a:endParaRPr sz="2200"/>
          </a:p>
        </p:txBody>
      </p:sp>
      <p:sp>
        <p:nvSpPr>
          <p:cNvPr id="5" name="object 5"/>
          <p:cNvSpPr txBox="1"/>
          <p:nvPr/>
        </p:nvSpPr>
        <p:spPr>
          <a:xfrm>
            <a:off x="6537706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293164"/>
              </p:ext>
            </p:extLst>
          </p:nvPr>
        </p:nvGraphicFramePr>
        <p:xfrm>
          <a:off x="111112" y="1140650"/>
          <a:ext cx="8900159" cy="3259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6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Aspect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CNN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VIT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Feature</a:t>
                      </a:r>
                      <a:r>
                        <a:rPr sz="14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learning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5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6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convolutional</a:t>
                      </a:r>
                      <a:r>
                        <a:rPr sz="1400" spc="6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layers</a:t>
                      </a:r>
                      <a:r>
                        <a:rPr sz="1400" spc="6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directly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spatial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features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0645" algn="just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Uses</a:t>
                      </a:r>
                      <a:r>
                        <a:rPr sz="1400" spc="365" dirty="0">
                          <a:latin typeface="Arial MT"/>
                          <a:cs typeface="Arial MT"/>
                        </a:rPr>
                        <a:t>  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400" spc="365" dirty="0">
                          <a:latin typeface="Arial MT"/>
                          <a:cs typeface="Arial MT"/>
                        </a:rPr>
                        <a:t>  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backpropogation,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tranformer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feature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extraction</a:t>
                      </a:r>
                      <a:r>
                        <a:rPr sz="14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deal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data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87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lang="en-US"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Effectiveness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viable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less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dataset</a:t>
                      </a:r>
                      <a:r>
                        <a:rPr sz="14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sizes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915">
                        <a:lnSpc>
                          <a:spcPct val="100000"/>
                        </a:lnSpc>
                        <a:spcBef>
                          <a:spcPts val="680"/>
                        </a:spcBef>
                        <a:tabLst>
                          <a:tab pos="659130" algn="l"/>
                          <a:tab pos="1282065" algn="l"/>
                          <a:tab pos="1649730" algn="l"/>
                          <a:tab pos="2205990" algn="l"/>
                        </a:tabLst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More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viable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large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datasets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sizes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Generalization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4371C3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191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Works</a:t>
                      </a:r>
                      <a:r>
                        <a:rPr sz="1400" spc="4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well</a:t>
                      </a:r>
                      <a:r>
                        <a:rPr sz="1400" spc="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4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simple</a:t>
                      </a:r>
                      <a:r>
                        <a:rPr sz="1400" spc="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tasks</a:t>
                      </a:r>
                      <a:r>
                        <a:rPr sz="1400" spc="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like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simple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image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classification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81280" algn="just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Works</a:t>
                      </a:r>
                      <a:r>
                        <a:rPr sz="1400" spc="40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well</a:t>
                      </a:r>
                      <a:r>
                        <a:rPr sz="1400" spc="40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39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complex</a:t>
                      </a:r>
                      <a:r>
                        <a:rPr sz="1400" spc="39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and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complicated</a:t>
                      </a:r>
                      <a:r>
                        <a:rPr sz="1400" spc="37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tasks</a:t>
                      </a:r>
                      <a:r>
                        <a:rPr sz="1400" spc="39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1400" spc="37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feature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extraction</a:t>
                      </a:r>
                      <a:r>
                        <a:rPr sz="1400" spc="12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130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back</a:t>
                      </a:r>
                      <a:r>
                        <a:rPr sz="1400" spc="135" dirty="0">
                          <a:latin typeface="Arial MT"/>
                          <a:cs typeface="Arial MT"/>
                        </a:rPr>
                        <a:t> 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propagation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hybrid</a:t>
                      </a:r>
                      <a:r>
                        <a:rPr sz="14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usage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9991"/>
              </p:ext>
            </p:extLst>
          </p:nvPr>
        </p:nvGraphicFramePr>
        <p:xfrm>
          <a:off x="1101483" y="4575619"/>
          <a:ext cx="7239000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Loss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CNN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87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lang="en-US" sz="1400" spc="-10" dirty="0">
                          <a:latin typeface="Arial MT"/>
                          <a:cs typeface="Arial MT"/>
                        </a:rPr>
                        <a:t>0.83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spc="-25" dirty="0">
                          <a:latin typeface="Arial"/>
                          <a:cs typeface="Arial"/>
                        </a:rPr>
                        <a:t>VIT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lang="en-US" sz="1400" spc="-25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%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0.0</a:t>
                      </a:r>
                      <a:r>
                        <a:rPr lang="en-US" sz="14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14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paper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3D6DC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Fuzzy</a:t>
                      </a:r>
                      <a:r>
                        <a:rPr sz="1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GC-SCNN-99.75%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Systemic</a:t>
                      </a:r>
                      <a:r>
                        <a:rPr sz="1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review-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96%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01155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0.0005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(approx.) 0.04(approx.)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8699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523" y="198500"/>
            <a:ext cx="721207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OVERVIEW:</a:t>
            </a:r>
            <a:r>
              <a:rPr lang="en-US" spc="-50" dirty="0"/>
              <a:t> </a:t>
            </a:r>
            <a:r>
              <a:rPr lang="en-US" dirty="0"/>
              <a:t>SKIN</a:t>
            </a:r>
            <a:r>
              <a:rPr lang="en-US" spc="-70" dirty="0"/>
              <a:t> </a:t>
            </a:r>
            <a:r>
              <a:rPr lang="en-US" dirty="0"/>
              <a:t>CANCERS</a:t>
            </a:r>
            <a:r>
              <a:rPr lang="en-US" spc="-40" dirty="0"/>
              <a:t> </a:t>
            </a:r>
            <a:r>
              <a:rPr lang="en-US" dirty="0"/>
              <a:t>AND</a:t>
            </a:r>
            <a:r>
              <a:rPr lang="en-US" spc="-75" dirty="0"/>
              <a:t> </a:t>
            </a:r>
            <a:r>
              <a:rPr lang="en-US" spc="-10" dirty="0"/>
              <a:t>PREVALENCE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1" name="object 21"/>
          <p:cNvSpPr txBox="1"/>
          <p:nvPr/>
        </p:nvSpPr>
        <p:spPr>
          <a:xfrm>
            <a:off x="807721" y="1297516"/>
            <a:ext cx="3764279" cy="1330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Prevalence</a:t>
            </a:r>
            <a:endParaRPr sz="1600" dirty="0">
              <a:latin typeface="Calibri"/>
              <a:cs typeface="Calibri"/>
            </a:endParaRPr>
          </a:p>
          <a:p>
            <a:pPr marL="354965" indent="-342265">
              <a:lnSpc>
                <a:spcPts val="1650"/>
              </a:lnSpc>
              <a:buAutoNum type="arabicPeriod"/>
              <a:tabLst>
                <a:tab pos="354965" algn="l"/>
              </a:tabLst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common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cancer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United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States</a:t>
            </a:r>
            <a:endParaRPr sz="1400" dirty="0">
              <a:latin typeface="Calibri"/>
              <a:cs typeface="Calibri"/>
            </a:endParaRPr>
          </a:p>
          <a:p>
            <a:pPr marL="355600" marR="26670" indent="-342900">
              <a:lnSpc>
                <a:spcPts val="1689"/>
              </a:lnSpc>
              <a:spcBef>
                <a:spcPts val="40"/>
              </a:spcBef>
              <a:buAutoNum type="arabicPeriod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1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American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develop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skin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cancer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25" dirty="0">
                <a:latin typeface="Calibri"/>
                <a:cs typeface="Calibri"/>
              </a:rPr>
              <a:t> the </a:t>
            </a:r>
            <a:r>
              <a:rPr sz="1400" dirty="0">
                <a:latin typeface="Calibri"/>
                <a:cs typeface="Calibri"/>
              </a:rPr>
              <a:t>age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70</a:t>
            </a:r>
            <a:endParaRPr sz="1400" dirty="0">
              <a:latin typeface="Calibri"/>
              <a:cs typeface="Calibri"/>
            </a:endParaRPr>
          </a:p>
          <a:p>
            <a:pPr marL="354965" indent="-342265">
              <a:lnSpc>
                <a:spcPts val="1610"/>
              </a:lnSpc>
              <a:buAutoNum type="arabicPeriod"/>
              <a:tabLst>
                <a:tab pos="354965" algn="l"/>
              </a:tabLst>
            </a:pPr>
            <a:r>
              <a:rPr sz="1400" dirty="0">
                <a:latin typeface="Calibri"/>
                <a:cs typeface="Calibri"/>
              </a:rPr>
              <a:t>Greater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200,000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people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diagnosed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melanoma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2025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Right Arrow 2">
            <a:extLst>
              <a:ext uri="{FF2B5EF4-FFF2-40B4-BE49-F238E27FC236}">
                <a16:creationId xmlns:a16="http://schemas.microsoft.com/office/drawing/2014/main" id="{8A4F79C1-D69C-0D06-CEF9-3466034E9A29}"/>
              </a:ext>
            </a:extLst>
          </p:cNvPr>
          <p:cNvSpPr/>
          <p:nvPr/>
        </p:nvSpPr>
        <p:spPr>
          <a:xfrm>
            <a:off x="228600" y="3164184"/>
            <a:ext cx="5678584" cy="1280160"/>
          </a:xfrm>
          <a:prstGeom prst="rightArrow">
            <a:avLst/>
          </a:prstGeom>
          <a:solidFill>
            <a:srgbClr val="D6DB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141FCD-B570-B8A3-AC9F-D349304F64E3}"/>
              </a:ext>
            </a:extLst>
          </p:cNvPr>
          <p:cNvSpPr/>
          <p:nvPr/>
        </p:nvSpPr>
        <p:spPr>
          <a:xfrm>
            <a:off x="290402" y="3301344"/>
            <a:ext cx="2468880" cy="914400"/>
          </a:xfrm>
          <a:prstGeom prst="ellipse">
            <a:avLst/>
          </a:prstGeom>
          <a:solidFill>
            <a:srgbClr val="3498D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>
                <a:solidFill>
                  <a:srgbClr val="FFFFFF"/>
                </a:solidFill>
              </a:defRPr>
            </a:pPr>
            <a:r>
              <a:rPr dirty="0"/>
              <a:t>Benign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465536-A2CB-0AE4-DF23-DD85B9268173}"/>
              </a:ext>
            </a:extLst>
          </p:cNvPr>
          <p:cNvSpPr/>
          <p:nvPr/>
        </p:nvSpPr>
        <p:spPr>
          <a:xfrm>
            <a:off x="2942162" y="3301344"/>
            <a:ext cx="2468880" cy="914400"/>
          </a:xfrm>
          <a:prstGeom prst="ellipse">
            <a:avLst/>
          </a:prstGeom>
          <a:solidFill>
            <a:srgbClr val="2980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600">
                <a:solidFill>
                  <a:srgbClr val="FFFFFF"/>
                </a:solidFill>
              </a:defRPr>
            </a:pPr>
            <a:r>
              <a:t>Malignant</a:t>
            </a:r>
          </a:p>
        </p:txBody>
      </p:sp>
      <p:sp>
        <p:nvSpPr>
          <p:cNvPr id="26" name="Right Arrow 5">
            <a:extLst>
              <a:ext uri="{FF2B5EF4-FFF2-40B4-BE49-F238E27FC236}">
                <a16:creationId xmlns:a16="http://schemas.microsoft.com/office/drawing/2014/main" id="{2DA1A929-33AD-3036-0557-1FC0EBFD4D6B}"/>
              </a:ext>
            </a:extLst>
          </p:cNvPr>
          <p:cNvSpPr/>
          <p:nvPr/>
        </p:nvSpPr>
        <p:spPr>
          <a:xfrm>
            <a:off x="5998624" y="3375220"/>
            <a:ext cx="2743200" cy="822960"/>
          </a:xfrm>
          <a:prstGeom prst="rightArrow">
            <a:avLst/>
          </a:prstGeom>
          <a:solidFill>
            <a:srgbClr val="3498D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200">
                <a:solidFill>
                  <a:srgbClr val="FFFFFF"/>
                </a:solidFill>
              </a:defRPr>
            </a:pPr>
            <a:r>
              <a:rPr dirty="0"/>
              <a:t>Survival Rate 99%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007FDD-CB92-2954-09EC-9CB32F797A61}"/>
              </a:ext>
            </a:extLst>
          </p:cNvPr>
          <p:cNvSpPr/>
          <p:nvPr/>
        </p:nvSpPr>
        <p:spPr>
          <a:xfrm>
            <a:off x="2522325" y="4666931"/>
            <a:ext cx="2080874" cy="6400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Early Detection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D93E10-0346-26AD-A36A-9CFB091D90F1}"/>
              </a:ext>
            </a:extLst>
          </p:cNvPr>
          <p:cNvSpPr/>
          <p:nvPr/>
        </p:nvSpPr>
        <p:spPr>
          <a:xfrm>
            <a:off x="6516993" y="4639839"/>
            <a:ext cx="2286000" cy="6400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>
                <a:solidFill>
                  <a:srgbClr val="FFFFFF"/>
                </a:solidFill>
              </a:defRPr>
            </a:pPr>
            <a:r>
              <a:rPr dirty="0"/>
              <a:t>Early Intervention</a:t>
            </a:r>
          </a:p>
        </p:txBody>
      </p:sp>
      <p:sp>
        <p:nvSpPr>
          <p:cNvPr id="29" name="Google Shape;134;p3">
            <a:extLst>
              <a:ext uri="{FF2B5EF4-FFF2-40B4-BE49-F238E27FC236}">
                <a16:creationId xmlns:a16="http://schemas.microsoft.com/office/drawing/2014/main" id="{B9FBF63F-F96E-8CF2-60A1-2F289568B082}"/>
              </a:ext>
            </a:extLst>
          </p:cNvPr>
          <p:cNvSpPr txBox="1"/>
          <p:nvPr/>
        </p:nvSpPr>
        <p:spPr>
          <a:xfrm>
            <a:off x="439851" y="4352904"/>
            <a:ext cx="25615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Melanocytic Nevi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Dermato Fibroma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Benign Keratosis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Vascular Lesions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3;p3">
            <a:extLst>
              <a:ext uri="{FF2B5EF4-FFF2-40B4-BE49-F238E27FC236}">
                <a16:creationId xmlns:a16="http://schemas.microsoft.com/office/drawing/2014/main" id="{474FD729-2539-6C55-F85B-031DE79E2228}"/>
              </a:ext>
            </a:extLst>
          </p:cNvPr>
          <p:cNvSpPr/>
          <p:nvPr/>
        </p:nvSpPr>
        <p:spPr>
          <a:xfrm>
            <a:off x="3825008" y="4184081"/>
            <a:ext cx="395400" cy="508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133;p3">
            <a:extLst>
              <a:ext uri="{FF2B5EF4-FFF2-40B4-BE49-F238E27FC236}">
                <a16:creationId xmlns:a16="http://schemas.microsoft.com/office/drawing/2014/main" id="{36987F26-1B41-4FAF-ADE7-68A32279832F}"/>
              </a:ext>
            </a:extLst>
          </p:cNvPr>
          <p:cNvSpPr/>
          <p:nvPr/>
        </p:nvSpPr>
        <p:spPr>
          <a:xfrm>
            <a:off x="7126804" y="4019476"/>
            <a:ext cx="395400" cy="6400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135;p3">
            <a:extLst>
              <a:ext uri="{FF2B5EF4-FFF2-40B4-BE49-F238E27FC236}">
                <a16:creationId xmlns:a16="http://schemas.microsoft.com/office/drawing/2014/main" id="{B28B3F0C-55E2-491D-00D0-E62E69FDB690}"/>
              </a:ext>
            </a:extLst>
          </p:cNvPr>
          <p:cNvSpPr txBox="1"/>
          <p:nvPr/>
        </p:nvSpPr>
        <p:spPr>
          <a:xfrm>
            <a:off x="4750018" y="4532293"/>
            <a:ext cx="170866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Melanoma (mel)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Basal Cell Carcinoma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Actinic Keratosis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34" y="1177493"/>
            <a:ext cx="7501255" cy="5638082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469266" marR="1110615" indent="-457200">
              <a:lnSpc>
                <a:spcPts val="2920"/>
              </a:lnSpc>
              <a:spcBef>
                <a:spcPts val="465"/>
              </a:spcBef>
              <a:buSzPct val="103703"/>
              <a:buFont typeface="Arial" panose="020B0604020202020204" pitchFamily="34" charset="0"/>
              <a:buChar char="•"/>
              <a:tabLst>
                <a:tab pos="419100" algn="l"/>
              </a:tabLst>
            </a:pPr>
            <a:r>
              <a:rPr lang="en-US" sz="2700" dirty="0" err="1">
                <a:latin typeface="Arial MT"/>
                <a:cs typeface="Arial MT"/>
              </a:rPr>
              <a:t>ViT</a:t>
            </a:r>
            <a:r>
              <a:rPr lang="en-US" sz="2700" dirty="0">
                <a:latin typeface="Arial MT"/>
                <a:cs typeface="Arial MT"/>
              </a:rPr>
              <a:t> final model a</a:t>
            </a:r>
            <a:r>
              <a:rPr sz="2700" dirty="0">
                <a:latin typeface="Arial MT"/>
                <a:cs typeface="Arial MT"/>
              </a:rPr>
              <a:t>chieved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9</a:t>
            </a:r>
            <a:r>
              <a:rPr lang="en-US" sz="2700" dirty="0">
                <a:latin typeface="Arial MT"/>
                <a:cs typeface="Arial MT"/>
              </a:rPr>
              <a:t>9</a:t>
            </a:r>
            <a:r>
              <a:rPr sz="2700" dirty="0">
                <a:latin typeface="Arial MT"/>
                <a:cs typeface="Arial MT"/>
              </a:rPr>
              <a:t>%</a:t>
            </a:r>
            <a:r>
              <a:rPr lang="en-US" sz="2700" dirty="0">
                <a:latin typeface="Arial MT"/>
                <a:cs typeface="Arial MT"/>
              </a:rPr>
              <a:t> in training accuracy &amp; close to 91% in validation accuracy</a:t>
            </a:r>
            <a:endParaRPr sz="2700" dirty="0">
              <a:latin typeface="Arial MT"/>
              <a:cs typeface="Arial MT"/>
            </a:endParaRPr>
          </a:p>
          <a:p>
            <a:pPr marL="419100" marR="5080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Captured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both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local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details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global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patterns </a:t>
            </a:r>
            <a:r>
              <a:rPr sz="2700" dirty="0">
                <a:latin typeface="Arial MT"/>
                <a:cs typeface="Arial MT"/>
              </a:rPr>
              <a:t>in</a:t>
            </a:r>
            <a:r>
              <a:rPr sz="2700" spc="-3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skin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lesions.</a:t>
            </a:r>
            <a:endParaRPr sz="2700" dirty="0">
              <a:latin typeface="Arial MT"/>
              <a:cs typeface="Arial MT"/>
            </a:endParaRPr>
          </a:p>
          <a:p>
            <a:pPr marL="419100" marR="978535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Outperformed</a:t>
            </a:r>
            <a:r>
              <a:rPr sz="2700" spc="-4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traditional</a:t>
            </a:r>
            <a:r>
              <a:rPr sz="2700" spc="-4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CNN</a:t>
            </a:r>
            <a:r>
              <a:rPr sz="2700" spc="-4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models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spc="-25" dirty="0">
                <a:latin typeface="Arial MT"/>
                <a:cs typeface="Arial MT"/>
              </a:rPr>
              <a:t>in </a:t>
            </a:r>
            <a:r>
              <a:rPr sz="2700" dirty="0">
                <a:latin typeface="Arial MT"/>
                <a:cs typeface="Arial MT"/>
              </a:rPr>
              <a:t>reliability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precision.</a:t>
            </a:r>
            <a:endParaRPr sz="2700" dirty="0">
              <a:latin typeface="Arial MT"/>
              <a:cs typeface="Arial MT"/>
            </a:endParaRPr>
          </a:p>
          <a:p>
            <a:pPr marL="419100" marR="195580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Shows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strong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potential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for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early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and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accurate </a:t>
            </a:r>
            <a:r>
              <a:rPr sz="2700" dirty="0">
                <a:latin typeface="Arial MT"/>
                <a:cs typeface="Arial MT"/>
              </a:rPr>
              <a:t>melanoma</a:t>
            </a:r>
            <a:r>
              <a:rPr sz="2700" spc="-3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detection.</a:t>
            </a:r>
            <a:endParaRPr sz="2700" dirty="0">
              <a:latin typeface="Arial MT"/>
              <a:cs typeface="Arial MT"/>
            </a:endParaRPr>
          </a:p>
          <a:p>
            <a:pPr marL="419100" marR="918844" indent="-407034">
              <a:lnSpc>
                <a:spcPts val="2920"/>
              </a:lnSpc>
              <a:spcBef>
                <a:spcPts val="2910"/>
              </a:spcBef>
              <a:buSzPct val="103703"/>
              <a:buChar char="•"/>
              <a:tabLst>
                <a:tab pos="419100" algn="l"/>
              </a:tabLst>
            </a:pPr>
            <a:r>
              <a:rPr sz="2700" dirty="0">
                <a:latin typeface="Arial MT"/>
                <a:cs typeface="Arial MT"/>
              </a:rPr>
              <a:t>Supports</a:t>
            </a:r>
            <a:r>
              <a:rPr sz="2700" spc="-10" dirty="0">
                <a:latin typeface="Arial MT"/>
                <a:cs typeface="Arial MT"/>
              </a:rPr>
              <a:t> AI-</a:t>
            </a:r>
            <a:r>
              <a:rPr sz="2700" dirty="0">
                <a:latin typeface="Arial MT"/>
                <a:cs typeface="Arial MT"/>
              </a:rPr>
              <a:t>assisted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diagnosis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for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faster </a:t>
            </a:r>
            <a:r>
              <a:rPr sz="2700" dirty="0">
                <a:latin typeface="Arial MT"/>
                <a:cs typeface="Arial MT"/>
              </a:rPr>
              <a:t>clinical</a:t>
            </a:r>
            <a:r>
              <a:rPr sz="2700" spc="-50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decisions.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34" y="1028191"/>
            <a:ext cx="7912734" cy="43954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7195" marR="640080" indent="-405130" algn="just">
              <a:lnSpc>
                <a:spcPts val="2590"/>
              </a:lnSpc>
              <a:spcBef>
                <a:spcPts val="425"/>
              </a:spcBef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Integrate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techniques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Skin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Caner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DeepNet 	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adaptive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contrast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enhancement(AGCWD), 	</a:t>
            </a:r>
            <a:r>
              <a:rPr sz="2400" dirty="0">
                <a:latin typeface="Arial MT"/>
                <a:cs typeface="Arial MT"/>
              </a:rPr>
              <a:t>hybrid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Mask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R-</a:t>
            </a:r>
            <a:r>
              <a:rPr sz="2400" dirty="0">
                <a:latin typeface="Arial MT"/>
                <a:cs typeface="Arial MT"/>
              </a:rPr>
              <a:t>CNN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+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GrabCut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segmentation.</a:t>
            </a:r>
            <a:endParaRPr sz="2400">
              <a:latin typeface="Arial MT"/>
              <a:cs typeface="Arial MT"/>
            </a:endParaRPr>
          </a:p>
          <a:p>
            <a:pPr marL="417195" marR="163830" indent="-405130" algn="just">
              <a:lnSpc>
                <a:spcPts val="2590"/>
              </a:lnSpc>
              <a:spcBef>
                <a:spcPts val="10"/>
              </a:spcBef>
              <a:buSzPct val="116666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Validate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model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robustness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larger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more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diverse 	</a:t>
            </a:r>
            <a:r>
              <a:rPr sz="2400" dirty="0">
                <a:latin typeface="Arial MT"/>
                <a:cs typeface="Arial MT"/>
              </a:rPr>
              <a:t>datasets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ISCI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2019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PH2</a:t>
            </a:r>
            <a:endParaRPr sz="2400">
              <a:latin typeface="Arial MT"/>
              <a:cs typeface="Arial MT"/>
            </a:endParaRPr>
          </a:p>
          <a:p>
            <a:pPr marL="419100" indent="-406400">
              <a:lnSpc>
                <a:spcPts val="2315"/>
              </a:lnSpc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Employ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visualization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tools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like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Grad-</a:t>
            </a:r>
            <a:r>
              <a:rPr sz="2400" dirty="0">
                <a:latin typeface="Calibri"/>
                <a:cs typeface="Calibri"/>
              </a:rPr>
              <a:t>CAM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attention</a:t>
            </a:r>
            <a:endParaRPr sz="2400">
              <a:latin typeface="Calibri"/>
              <a:cs typeface="Calibri"/>
            </a:endParaRPr>
          </a:p>
          <a:p>
            <a:pPr marL="419100" marR="452120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alibri"/>
                <a:cs typeface="Calibri"/>
              </a:rPr>
              <a:t>heatmaps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interpret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regions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improve </a:t>
            </a:r>
            <a:r>
              <a:rPr sz="2400" dirty="0">
                <a:latin typeface="Calibri"/>
                <a:cs typeface="Calibri"/>
              </a:rPr>
              <a:t>clinical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trust</a:t>
            </a:r>
            <a:endParaRPr sz="2400">
              <a:latin typeface="Calibri"/>
              <a:cs typeface="Calibri"/>
            </a:endParaRPr>
          </a:p>
          <a:p>
            <a:pPr marL="419100" marR="84455" indent="-407034">
              <a:lnSpc>
                <a:spcPts val="2590"/>
              </a:lnSpc>
              <a:spcBef>
                <a:spcPts val="5"/>
              </a:spcBef>
              <a:buSzPct val="116666"/>
              <a:buFont typeface="Arial MT"/>
              <a:buChar char="•"/>
              <a:tabLst>
                <a:tab pos="419100" algn="l"/>
              </a:tabLst>
            </a:pPr>
            <a:r>
              <a:rPr sz="2400" dirty="0">
                <a:latin typeface="Calibri"/>
                <a:cs typeface="Calibri"/>
              </a:rPr>
              <a:t>Combine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clinical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metadata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(e.g.,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patient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history,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lesion </a:t>
            </a:r>
            <a:r>
              <a:rPr sz="2400" dirty="0">
                <a:latin typeface="Calibri"/>
                <a:cs typeface="Calibri"/>
              </a:rPr>
              <a:t>evolution)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image-based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enhance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diagnostic</a:t>
            </a:r>
            <a:endParaRPr sz="2400">
              <a:latin typeface="Calibri"/>
              <a:cs typeface="Calibri"/>
            </a:endParaRPr>
          </a:p>
          <a:p>
            <a:pPr marL="419100">
              <a:lnSpc>
                <a:spcPts val="2470"/>
              </a:lnSpc>
            </a:pPr>
            <a:r>
              <a:rPr sz="2400" spc="-10" dirty="0"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  <a:p>
            <a:pPr marL="417195" marR="5080" indent="-405130" algn="just">
              <a:lnSpc>
                <a:spcPct val="89300"/>
              </a:lnSpc>
              <a:spcBef>
                <a:spcPts val="200"/>
              </a:spcBef>
              <a:buSzPct val="116666"/>
              <a:buChar char="•"/>
              <a:tabLst>
                <a:tab pos="419100" algn="l"/>
              </a:tabLst>
            </a:pPr>
            <a:r>
              <a:rPr sz="2400" dirty="0">
                <a:latin typeface="Arial MT"/>
                <a:cs typeface="Arial MT"/>
              </a:rPr>
              <a:t>Develop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340" dirty="0">
                <a:latin typeface="Arial MT"/>
                <a:cs typeface="Arial MT"/>
              </a:rPr>
              <a:t>  </a:t>
            </a:r>
            <a:r>
              <a:rPr sz="2400" spc="-25" dirty="0">
                <a:latin typeface="Arial MT"/>
                <a:cs typeface="Arial MT"/>
              </a:rPr>
              <a:t>web-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diagnostic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tool</a:t>
            </a:r>
            <a:r>
              <a:rPr sz="2400" spc="330" dirty="0">
                <a:latin typeface="Arial MT"/>
                <a:cs typeface="Arial MT"/>
              </a:rPr>
              <a:t> 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335" dirty="0">
                <a:latin typeface="Arial MT"/>
                <a:cs typeface="Arial MT"/>
              </a:rPr>
              <a:t>  </a:t>
            </a:r>
            <a:r>
              <a:rPr sz="2400" spc="-10" dirty="0">
                <a:latin typeface="Arial MT"/>
                <a:cs typeface="Arial MT"/>
              </a:rPr>
              <a:t>clinical 	testing</a:t>
            </a:r>
            <a:r>
              <a:rPr sz="2800" spc="-10" dirty="0"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FUTURE</a:t>
            </a:r>
            <a:r>
              <a:rPr spc="-75" dirty="0"/>
              <a:t> </a:t>
            </a:r>
            <a:r>
              <a:rPr spc="-20" dirty="0"/>
              <a:t>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650" y="896848"/>
            <a:ext cx="7896859" cy="532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459740" indent="-355600">
              <a:lnSpc>
                <a:spcPct val="115999"/>
              </a:lnSpc>
              <a:spcBef>
                <a:spcPts val="100"/>
              </a:spcBef>
              <a:buFont typeface="Times New Roman"/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U.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Bhimavarapu,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Battineni,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“Skin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Analysis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Melanoma </a:t>
            </a:r>
            <a:r>
              <a:rPr sz="2000" dirty="0">
                <a:latin typeface="Times New Roman"/>
                <a:cs typeface="Times New Roman"/>
              </a:rPr>
              <a:t>Detection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Novel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Deep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Fuzzy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GC-SCNN”, </a:t>
            </a:r>
            <a:r>
              <a:rPr sz="2000" i="1" dirty="0">
                <a:latin typeface="Times New Roman"/>
                <a:cs typeface="Times New Roman"/>
              </a:rPr>
              <a:t>Healthcare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vol.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5, p.962,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2022</a:t>
            </a:r>
            <a:endParaRPr sz="2000">
              <a:latin typeface="Times New Roman"/>
              <a:cs typeface="Times New Roman"/>
            </a:endParaRPr>
          </a:p>
          <a:p>
            <a:pPr marL="367665" marR="178435" indent="-355600">
              <a:lnSpc>
                <a:spcPct val="115999"/>
              </a:lnSpc>
              <a:spcBef>
                <a:spcPts val="800"/>
              </a:spcBef>
              <a:buChar char="•"/>
              <a:tabLst>
                <a:tab pos="367665" algn="l"/>
                <a:tab pos="431165" algn="l"/>
              </a:tabLst>
            </a:pPr>
            <a:r>
              <a:rPr sz="2000" dirty="0">
                <a:latin typeface="Times New Roman"/>
                <a:cs typeface="Times New Roman"/>
              </a:rPr>
              <a:t>	American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Academy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Dermatology,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“Skin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cancer,”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AAD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June.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20, </a:t>
            </a:r>
            <a:r>
              <a:rPr sz="2000" dirty="0">
                <a:latin typeface="Times New Roman"/>
                <a:cs typeface="Times New Roman"/>
              </a:rPr>
              <a:t>2025.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[Online].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Available: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u="sng" spc="-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imes New Roman"/>
                <a:cs typeface="Times New Roman"/>
                <a:hlinkClick r:id="rId2"/>
              </a:rPr>
              <a:t>https://www.aad.org/media/stats-skin-cancer</a:t>
            </a:r>
            <a:r>
              <a:rPr sz="2000" spc="-10" dirty="0">
                <a:latin typeface="Times New Roman"/>
                <a:cs typeface="Times New Roman"/>
              </a:rPr>
              <a:t>. </a:t>
            </a:r>
            <a:r>
              <a:rPr sz="2000" dirty="0">
                <a:latin typeface="Times New Roman"/>
                <a:cs typeface="Times New Roman"/>
              </a:rPr>
              <a:t>[Accessed: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Oct.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04,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2025].</a:t>
            </a:r>
            <a:endParaRPr sz="2000">
              <a:latin typeface="Times New Roman"/>
              <a:cs typeface="Times New Roman"/>
            </a:endParaRPr>
          </a:p>
          <a:p>
            <a:pPr marL="366395" marR="5080" indent="-354330" algn="just">
              <a:lnSpc>
                <a:spcPct val="100000"/>
              </a:lnSpc>
              <a:spcBef>
                <a:spcPts val="1019"/>
              </a:spcBef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Adealnabi,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Eduardo</a:t>
            </a:r>
            <a:r>
              <a:rPr sz="2000" spc="204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J,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M.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Becevic,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E.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H.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Smith,</a:t>
            </a:r>
            <a:r>
              <a:rPr sz="2000" spc="21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215" dirty="0">
                <a:latin typeface="Times New Roman"/>
                <a:cs typeface="Times New Roman"/>
              </a:rPr>
              <a:t>  </a:t>
            </a:r>
            <a:r>
              <a:rPr sz="2000" spc="-20" dirty="0">
                <a:latin typeface="Times New Roman"/>
                <a:cs typeface="Times New Roman"/>
              </a:rPr>
              <a:t>Rao, 	</a:t>
            </a:r>
            <a:r>
              <a:rPr sz="2000" dirty="0">
                <a:latin typeface="Times New Roman"/>
                <a:cs typeface="Times New Roman"/>
              </a:rPr>
              <a:t>“Transformers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Skin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Lesion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Classification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Diagnosis: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systematic 	</a:t>
            </a:r>
            <a:r>
              <a:rPr sz="2000" dirty="0">
                <a:latin typeface="Times New Roman"/>
                <a:cs typeface="Times New Roman"/>
              </a:rPr>
              <a:t>Review,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Health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Informatics,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September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2024.</a:t>
            </a:r>
            <a:endParaRPr sz="2000">
              <a:latin typeface="Times New Roman"/>
              <a:cs typeface="Times New Roman"/>
            </a:endParaRPr>
          </a:p>
          <a:p>
            <a:pPr marL="366395" marR="5080" indent="-354330" algn="just">
              <a:lnSpc>
                <a:spcPct val="114999"/>
              </a:lnSpc>
              <a:spcBef>
                <a:spcPts val="2190"/>
              </a:spcBef>
              <a:buChar char="•"/>
              <a:tabLst>
                <a:tab pos="367665" algn="l"/>
              </a:tabLst>
            </a:pP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Al-</a:t>
            </a:r>
            <a:r>
              <a:rPr sz="2000" dirty="0">
                <a:latin typeface="Times New Roman"/>
                <a:cs typeface="Times New Roman"/>
              </a:rPr>
              <a:t>Waisy,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AlFahdawi,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M.I.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Khalaf,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Mohmmed,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B.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All- 	</a:t>
            </a:r>
            <a:r>
              <a:rPr sz="2000" dirty="0">
                <a:latin typeface="Times New Roman"/>
                <a:cs typeface="Times New Roman"/>
              </a:rPr>
              <a:t>Attar,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M.N.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AL-</a:t>
            </a:r>
            <a:r>
              <a:rPr sz="2000" dirty="0">
                <a:latin typeface="Times New Roman"/>
                <a:cs typeface="Times New Roman"/>
              </a:rPr>
              <a:t>Andoli,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Deep</a:t>
            </a:r>
            <a:r>
              <a:rPr sz="2000" spc="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Automated 	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39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Diagnosis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40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Classification</a:t>
            </a:r>
            <a:r>
              <a:rPr sz="2000" spc="390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Skin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Cancer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Lesions</a:t>
            </a:r>
            <a:r>
              <a:rPr sz="2000" spc="395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in 	</a:t>
            </a:r>
            <a:r>
              <a:rPr sz="2000" dirty="0">
                <a:latin typeface="Times New Roman"/>
                <a:cs typeface="Times New Roman"/>
              </a:rPr>
              <a:t>Dermoscopy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Images”,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Scientific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Reports,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vol.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15,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no.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1,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p.31234,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August 	</a:t>
            </a:r>
            <a:r>
              <a:rPr sz="2000" spc="-20" dirty="0">
                <a:latin typeface="Times New Roman"/>
                <a:cs typeface="Times New Roman"/>
              </a:rPr>
              <a:t>2025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675120"/>
            </a:xfrm>
            <a:custGeom>
              <a:avLst/>
              <a:gdLst/>
              <a:ahLst/>
              <a:cxnLst/>
              <a:rect l="l" t="t" r="r" b="b"/>
              <a:pathLst>
                <a:path w="9144000" h="6675120">
                  <a:moveTo>
                    <a:pt x="0" y="6675120"/>
                  </a:moveTo>
                  <a:lnTo>
                    <a:pt x="9144000" y="66751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6675120"/>
                  </a:lnTo>
                  <a:close/>
                </a:path>
              </a:pathLst>
            </a:custGeom>
            <a:solidFill>
              <a:srgbClr val="69B3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675119"/>
              <a:ext cx="9144000" cy="182880"/>
            </a:xfrm>
            <a:custGeom>
              <a:avLst/>
              <a:gdLst/>
              <a:ahLst/>
              <a:cxnLst/>
              <a:rect l="l" t="t" r="r" b="b"/>
              <a:pathLst>
                <a:path w="9144000" h="182879">
                  <a:moveTo>
                    <a:pt x="9144000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9144000" y="1828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C6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7330" y="322592"/>
              <a:ext cx="667512" cy="2692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89321" cy="548932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68085" y="2482976"/>
            <a:ext cx="2318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solidFill>
                  <a:srgbClr val="000000"/>
                </a:solidFill>
                <a:latin typeface="Calibri"/>
                <a:cs typeface="Calibri"/>
              </a:rPr>
              <a:t>Questions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F2A0-B9EB-8BD8-5B8C-EBD41626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B436695-AA63-0251-34EB-D74F9B014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APPLICATION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A63C103-0773-CB72-D567-B857C6FD079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33E30-481B-DF53-6370-BE61C7FA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01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LITERATURE</a:t>
            </a:r>
            <a:r>
              <a:rPr spc="-120" dirty="0"/>
              <a:t> </a:t>
            </a:r>
            <a:r>
              <a:rPr spc="-10" dirty="0"/>
              <a:t>REVIEW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314076"/>
            <a:ext cx="7480300" cy="41402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Transformers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in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Classification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Diagnosis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(Aldealnabi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al,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2024)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3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Traditional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CNN’s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capture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local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features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Vision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Transformers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(ViTs)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add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global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context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attention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96%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HAM10000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endParaRPr sz="1600">
              <a:latin typeface="Calibri"/>
              <a:cs typeface="Calibri"/>
            </a:endParaRPr>
          </a:p>
          <a:p>
            <a:pPr marL="299085" marR="995680" indent="-287020">
              <a:lnSpc>
                <a:spcPts val="1939"/>
              </a:lnSpc>
              <a:spcBef>
                <a:spcPts val="1019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Analysis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Melanoma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Detection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Using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Fuzzy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GC-</a:t>
            </a:r>
            <a:r>
              <a:rPr sz="1800" i="1" spc="-20" dirty="0">
                <a:latin typeface="Calibri"/>
                <a:cs typeface="Calibri"/>
              </a:rPr>
              <a:t>SCNN </a:t>
            </a:r>
            <a:r>
              <a:rPr sz="1800" i="1" dirty="0">
                <a:latin typeface="Calibri"/>
                <a:cs typeface="Calibri"/>
              </a:rPr>
              <a:t>(Bhimavarapu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al,</a:t>
            </a:r>
            <a:r>
              <a:rPr sz="1800" i="1" spc="-10" dirty="0">
                <a:latin typeface="Calibri"/>
                <a:cs typeface="Calibri"/>
              </a:rPr>
              <a:t> 2022)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spc="-10" dirty="0">
                <a:latin typeface="Calibri"/>
                <a:cs typeface="Calibri"/>
              </a:rPr>
              <a:t>Combined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fuzzy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logic,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GrabCut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segmentation,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stacked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CNNs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99.75%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100%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sensitivity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Handles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uncertain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lesion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boundaries</a:t>
            </a:r>
            <a:endParaRPr sz="1600">
              <a:latin typeface="Calibri"/>
              <a:cs typeface="Calibri"/>
            </a:endParaRPr>
          </a:p>
          <a:p>
            <a:pPr marL="299085" marR="5080" indent="-28702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Deep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Learning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Framework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Automated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early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Diagnosis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and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Classification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Skin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Cancer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Lesions </a:t>
            </a:r>
            <a:r>
              <a:rPr sz="1800" i="1" spc="-10" dirty="0">
                <a:latin typeface="Calibri"/>
                <a:cs typeface="Calibri"/>
              </a:rPr>
              <a:t>(Al-</a:t>
            </a:r>
            <a:r>
              <a:rPr sz="1800" i="1" dirty="0">
                <a:latin typeface="Calibri"/>
                <a:cs typeface="Calibri"/>
              </a:rPr>
              <a:t>Waisy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et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al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2025)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95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Hybrid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pipeline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preprocessing, </a:t>
            </a:r>
            <a:r>
              <a:rPr sz="1600" spc="-10" dirty="0">
                <a:latin typeface="Calibri"/>
                <a:cs typeface="Calibri"/>
              </a:rPr>
              <a:t>segmentation,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ensemble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classification</a:t>
            </a:r>
            <a:endParaRPr sz="16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10"/>
              </a:spcBef>
              <a:buFont typeface="Segoe UI Symbol"/>
              <a:buChar char="⮚"/>
              <a:tabLst>
                <a:tab pos="755015" algn="l"/>
              </a:tabLst>
            </a:pPr>
            <a:r>
              <a:rPr sz="1600" dirty="0">
                <a:latin typeface="Calibri"/>
                <a:cs typeface="Calibri"/>
              </a:rPr>
              <a:t>Used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AGCWD,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Mask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R-</a:t>
            </a:r>
            <a:r>
              <a:rPr sz="1600" dirty="0">
                <a:latin typeface="Calibri"/>
                <a:cs typeface="Calibri"/>
              </a:rPr>
              <a:t>CNN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GrabCut,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HRNet+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attention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15"/>
              </a:spcBef>
              <a:buFont typeface="Segoe UI Symbol"/>
              <a:buChar char="⮚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Achieved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100%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accuracy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99.9%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AUC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61" y="1257680"/>
            <a:ext cx="331089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735"/>
              </a:lnSpc>
              <a:spcBef>
                <a:spcPts val="100"/>
              </a:spcBef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Human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against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machine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590"/>
              </a:lnSpc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10,015 </a:t>
            </a:r>
            <a:r>
              <a:rPr sz="2400" spc="-10" dirty="0">
                <a:latin typeface="Times New Roman"/>
                <a:cs typeface="Times New Roman"/>
              </a:rPr>
              <a:t>images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ts val="2735"/>
              </a:lnSpc>
              <a:buSzPct val="66666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10" dirty="0">
                <a:latin typeface="Times New Roman"/>
                <a:cs typeface="Times New Roman"/>
              </a:rPr>
              <a:t> categories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dirty="0"/>
              <a:t>HAM</a:t>
            </a:r>
            <a:r>
              <a:rPr spc="-60" dirty="0"/>
              <a:t> </a:t>
            </a:r>
            <a:r>
              <a:rPr dirty="0"/>
              <a:t>10000</a:t>
            </a:r>
            <a:r>
              <a:rPr spc="-35" dirty="0"/>
              <a:t> </a:t>
            </a:r>
            <a:r>
              <a:rPr spc="-10" dirty="0"/>
              <a:t>DATASET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5096" y="2393569"/>
          <a:ext cx="8170541" cy="2221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68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1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Lesion_id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Image_id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dx_type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localization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HAM_0000118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ISIC_0027419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HAM_0000118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ISIC_0025030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HAM_0002730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ISIC_0026769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HAM_0002730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ISIC_0125661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Scalp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HAM_0001466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ISIC_0031633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bkl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 MT"/>
                          <a:cs typeface="Arial MT"/>
                        </a:rPr>
                        <a:t>histo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75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Arial MT"/>
                          <a:cs typeface="Arial MT"/>
                        </a:rPr>
                        <a:t>Male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latin typeface="Arial MT"/>
                          <a:cs typeface="Arial MT"/>
                        </a:rPr>
                        <a:t>Ear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D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Calibri"/>
                <a:cs typeface="Calibri"/>
              </a:rPr>
              <a:t>ALGORITHM/APPROACH/METHODOLOGY</a:t>
            </a:r>
          </a:p>
        </p:txBody>
      </p:sp>
      <p:sp>
        <p:nvSpPr>
          <p:cNvPr id="3" name="object 3"/>
          <p:cNvSpPr/>
          <p:nvPr/>
        </p:nvSpPr>
        <p:spPr>
          <a:xfrm>
            <a:off x="628650" y="5527154"/>
            <a:ext cx="1971675" cy="577850"/>
          </a:xfrm>
          <a:custGeom>
            <a:avLst/>
            <a:gdLst/>
            <a:ahLst/>
            <a:cxnLst/>
            <a:rect l="l" t="t" r="r" b="b"/>
            <a:pathLst>
              <a:path w="1971675" h="577850">
                <a:moveTo>
                  <a:pt x="0" y="577291"/>
                </a:moveTo>
                <a:lnTo>
                  <a:pt x="1971420" y="577291"/>
                </a:lnTo>
                <a:lnTo>
                  <a:pt x="1971420" y="0"/>
                </a:lnTo>
                <a:lnTo>
                  <a:pt x="0" y="0"/>
                </a:lnTo>
                <a:lnTo>
                  <a:pt x="0" y="577291"/>
                </a:lnTo>
                <a:close/>
              </a:path>
            </a:pathLst>
          </a:custGeom>
          <a:ln w="1270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2300" y="5527154"/>
            <a:ext cx="1984375" cy="58420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073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6420" y="5520804"/>
            <a:ext cx="5914390" cy="590550"/>
          </a:xfrm>
          <a:prstGeom prst="rect">
            <a:avLst/>
          </a:prstGeom>
          <a:solidFill>
            <a:srgbClr val="F7D4CA">
              <a:alpha val="89019"/>
            </a:srgbClr>
          </a:solidFill>
          <a:ln w="3175">
            <a:solidFill>
              <a:srgbClr val="F7D4CA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13664">
              <a:lnSpc>
                <a:spcPts val="2030"/>
              </a:lnSpc>
              <a:spcBef>
                <a:spcPts val="120"/>
              </a:spcBef>
            </a:pPr>
            <a:r>
              <a:rPr sz="1800" b="1" dirty="0">
                <a:latin typeface="Arial"/>
                <a:cs typeface="Arial"/>
              </a:rPr>
              <a:t>Result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Analysis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results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compared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with</a:t>
            </a:r>
            <a:endParaRPr sz="1800">
              <a:latin typeface="Arial MT"/>
              <a:cs typeface="Arial MT"/>
            </a:endParaRPr>
          </a:p>
          <a:p>
            <a:pPr marL="113664">
              <a:lnSpc>
                <a:spcPts val="2030"/>
              </a:lnSpc>
            </a:pPr>
            <a:r>
              <a:rPr sz="1800" b="1" dirty="0">
                <a:latin typeface="Arial"/>
                <a:cs typeface="Arial"/>
              </a:rPr>
              <a:t>existing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literature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2300" y="4641596"/>
            <a:ext cx="1984375" cy="901065"/>
            <a:chOff x="622300" y="4641596"/>
            <a:chExt cx="1984375" cy="901065"/>
          </a:xfrm>
        </p:grpSpPr>
        <p:sp>
          <p:nvSpPr>
            <p:cNvPr id="7" name="object 7"/>
            <p:cNvSpPr/>
            <p:nvPr/>
          </p:nvSpPr>
          <p:spPr>
            <a:xfrm>
              <a:off x="628650" y="4647946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0"/>
                  </a:lnTo>
                  <a:lnTo>
                    <a:pt x="963549" y="576960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6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0"/>
                  </a:lnTo>
                  <a:lnTo>
                    <a:pt x="1971420" y="576960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650" y="4647946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0"/>
                  </a:moveTo>
                  <a:lnTo>
                    <a:pt x="1007872" y="576960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6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0"/>
                  </a:lnTo>
                  <a:lnTo>
                    <a:pt x="0" y="576960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0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76350" y="4741926"/>
            <a:ext cx="67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3720" y="4641570"/>
            <a:ext cx="5927090" cy="589915"/>
          </a:xfrm>
          <a:prstGeom prst="rect">
            <a:avLst/>
          </a:prstGeom>
          <a:solidFill>
            <a:srgbClr val="DFDFDF">
              <a:alpha val="89019"/>
            </a:srgbClr>
          </a:solidFill>
          <a:ln w="3175">
            <a:solidFill>
              <a:srgbClr val="DFDFDF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7790" marR="170815">
              <a:lnSpc>
                <a:spcPct val="100000"/>
              </a:lnSpc>
              <a:spcBef>
                <a:spcPts val="120"/>
              </a:spcBef>
            </a:pPr>
            <a:r>
              <a:rPr sz="1800" b="1" dirty="0">
                <a:latin typeface="Arial"/>
                <a:cs typeface="Arial"/>
              </a:rPr>
              <a:t>Model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Evaluation:</a:t>
            </a:r>
            <a:r>
              <a:rPr sz="1800" dirty="0">
                <a:latin typeface="Arial MT"/>
                <a:cs typeface="Arial MT"/>
              </a:rPr>
              <a:t>Performance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assessed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unseen </a:t>
            </a:r>
            <a:r>
              <a:rPr sz="1800" dirty="0">
                <a:latin typeface="Arial MT"/>
                <a:cs typeface="Arial MT"/>
              </a:rPr>
              <a:t>validation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metrics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2300" y="3762375"/>
            <a:ext cx="1984375" cy="901065"/>
            <a:chOff x="622300" y="3762375"/>
            <a:chExt cx="1984375" cy="901065"/>
          </a:xfrm>
        </p:grpSpPr>
        <p:sp>
          <p:nvSpPr>
            <p:cNvPr id="12" name="object 12"/>
            <p:cNvSpPr/>
            <p:nvPr/>
          </p:nvSpPr>
          <p:spPr>
            <a:xfrm>
              <a:off x="628650" y="3768725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7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8650" y="3768725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7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76350" y="3862577"/>
            <a:ext cx="675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3720" y="3762349"/>
            <a:ext cx="5927090" cy="589915"/>
          </a:xfrm>
          <a:prstGeom prst="rect">
            <a:avLst/>
          </a:prstGeom>
          <a:solidFill>
            <a:srgbClr val="FFE8C9">
              <a:alpha val="89019"/>
            </a:srgbClr>
          </a:solidFill>
          <a:ln w="3175">
            <a:solidFill>
              <a:srgbClr val="FFE8C9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latin typeface="Arial"/>
                <a:cs typeface="Arial"/>
              </a:rPr>
              <a:t>Training:</a:t>
            </a:r>
            <a:r>
              <a:rPr sz="1800" dirty="0">
                <a:latin typeface="Arial MT"/>
                <a:cs typeface="Arial MT"/>
              </a:rPr>
              <a:t>Backpropagation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minimize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loss.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2300" y="2883154"/>
            <a:ext cx="1984375" cy="901065"/>
            <a:chOff x="622300" y="2883154"/>
            <a:chExt cx="1984375" cy="901065"/>
          </a:xfrm>
        </p:grpSpPr>
        <p:sp>
          <p:nvSpPr>
            <p:cNvPr id="17" name="object 17"/>
            <p:cNvSpPr/>
            <p:nvPr/>
          </p:nvSpPr>
          <p:spPr>
            <a:xfrm>
              <a:off x="628650" y="2889504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4"/>
                  </a:lnTo>
                  <a:lnTo>
                    <a:pt x="896874" y="754634"/>
                  </a:lnTo>
                  <a:lnTo>
                    <a:pt x="985647" y="887857"/>
                  </a:lnTo>
                  <a:lnTo>
                    <a:pt x="1074420" y="754634"/>
                  </a:lnTo>
                  <a:lnTo>
                    <a:pt x="1007872" y="754634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58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8650" y="2889504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4"/>
                  </a:lnTo>
                  <a:lnTo>
                    <a:pt x="1074420" y="754634"/>
                  </a:lnTo>
                  <a:lnTo>
                    <a:pt x="985647" y="887857"/>
                  </a:lnTo>
                  <a:lnTo>
                    <a:pt x="896874" y="754634"/>
                  </a:lnTo>
                  <a:lnTo>
                    <a:pt x="963549" y="754634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58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76350" y="2983230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3720" y="2883128"/>
            <a:ext cx="5927090" cy="589915"/>
          </a:xfrm>
          <a:prstGeom prst="rect">
            <a:avLst/>
          </a:prstGeom>
          <a:solidFill>
            <a:srgbClr val="CFDEEE">
              <a:alpha val="89019"/>
            </a:srgbClr>
          </a:solidFill>
          <a:ln w="3175">
            <a:solidFill>
              <a:srgbClr val="CFDEE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6364" marR="356870">
              <a:lnSpc>
                <a:spcPts val="1939"/>
              </a:lnSpc>
              <a:spcBef>
                <a:spcPts val="365"/>
              </a:spcBef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Extraction:</a:t>
            </a:r>
            <a:r>
              <a:rPr sz="1800" dirty="0">
                <a:latin typeface="Arial MT"/>
                <a:cs typeface="Arial MT"/>
              </a:rPr>
              <a:t>Convolutional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for </a:t>
            </a:r>
            <a:r>
              <a:rPr sz="1800" dirty="0">
                <a:latin typeface="Arial MT"/>
                <a:cs typeface="Arial MT"/>
              </a:rPr>
              <a:t>feature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classification.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2300" y="2003932"/>
            <a:ext cx="1984375" cy="901065"/>
            <a:chOff x="622300" y="2003932"/>
            <a:chExt cx="1984375" cy="901065"/>
          </a:xfrm>
        </p:grpSpPr>
        <p:sp>
          <p:nvSpPr>
            <p:cNvPr id="22" name="object 22"/>
            <p:cNvSpPr/>
            <p:nvPr/>
          </p:nvSpPr>
          <p:spPr>
            <a:xfrm>
              <a:off x="628650" y="2010282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3"/>
                  </a:lnTo>
                  <a:lnTo>
                    <a:pt x="896874" y="754633"/>
                  </a:lnTo>
                  <a:lnTo>
                    <a:pt x="985647" y="887856"/>
                  </a:lnTo>
                  <a:lnTo>
                    <a:pt x="1074420" y="754633"/>
                  </a:lnTo>
                  <a:lnTo>
                    <a:pt x="1007872" y="754633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650" y="2010282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3"/>
                  </a:lnTo>
                  <a:lnTo>
                    <a:pt x="1074420" y="754633"/>
                  </a:lnTo>
                  <a:lnTo>
                    <a:pt x="985647" y="887856"/>
                  </a:lnTo>
                  <a:lnTo>
                    <a:pt x="896874" y="754633"/>
                  </a:lnTo>
                  <a:lnTo>
                    <a:pt x="963549" y="754633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76350" y="2103882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93720" y="2003907"/>
            <a:ext cx="5927090" cy="589915"/>
          </a:xfrm>
          <a:prstGeom prst="rect">
            <a:avLst/>
          </a:prstGeom>
          <a:solidFill>
            <a:srgbClr val="D3E1CE">
              <a:alpha val="89019"/>
            </a:srgbClr>
          </a:solidFill>
          <a:ln w="3175">
            <a:solidFill>
              <a:srgbClr val="D3E1CE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6364" marR="586740">
              <a:lnSpc>
                <a:spcPts val="1939"/>
              </a:lnSpc>
              <a:spcBef>
                <a:spcPts val="365"/>
              </a:spcBef>
            </a:pPr>
            <a:r>
              <a:rPr sz="1800" b="1" dirty="0">
                <a:latin typeface="Arial"/>
                <a:cs typeface="Arial"/>
              </a:rPr>
              <a:t>Preprocessing:</a:t>
            </a:r>
            <a:r>
              <a:rPr sz="1800" dirty="0">
                <a:latin typeface="Arial MT"/>
                <a:cs typeface="Arial MT"/>
              </a:rPr>
              <a:t>Image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resizing,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normalization,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balancing,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augmentation.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2300" y="1124711"/>
            <a:ext cx="1984375" cy="901065"/>
            <a:chOff x="622300" y="1124711"/>
            <a:chExt cx="1984375" cy="901065"/>
          </a:xfrm>
        </p:grpSpPr>
        <p:sp>
          <p:nvSpPr>
            <p:cNvPr id="27" name="object 27"/>
            <p:cNvSpPr/>
            <p:nvPr/>
          </p:nvSpPr>
          <p:spPr>
            <a:xfrm>
              <a:off x="628650" y="1131061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0"/>
                  </a:moveTo>
                  <a:lnTo>
                    <a:pt x="0" y="0"/>
                  </a:lnTo>
                  <a:lnTo>
                    <a:pt x="0" y="576961"/>
                  </a:lnTo>
                  <a:lnTo>
                    <a:pt x="963549" y="576961"/>
                  </a:lnTo>
                  <a:lnTo>
                    <a:pt x="963549" y="754634"/>
                  </a:lnTo>
                  <a:lnTo>
                    <a:pt x="896874" y="754634"/>
                  </a:lnTo>
                  <a:lnTo>
                    <a:pt x="985647" y="887857"/>
                  </a:lnTo>
                  <a:lnTo>
                    <a:pt x="1074420" y="754634"/>
                  </a:lnTo>
                  <a:lnTo>
                    <a:pt x="1007872" y="754634"/>
                  </a:lnTo>
                  <a:lnTo>
                    <a:pt x="1007872" y="576961"/>
                  </a:lnTo>
                  <a:lnTo>
                    <a:pt x="1971420" y="576961"/>
                  </a:lnTo>
                  <a:lnTo>
                    <a:pt x="19714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8650" y="1131061"/>
              <a:ext cx="1971675" cy="888365"/>
            </a:xfrm>
            <a:custGeom>
              <a:avLst/>
              <a:gdLst/>
              <a:ahLst/>
              <a:cxnLst/>
              <a:rect l="l" t="t" r="r" b="b"/>
              <a:pathLst>
                <a:path w="1971675" h="888364">
                  <a:moveTo>
                    <a:pt x="1971420" y="576961"/>
                  </a:moveTo>
                  <a:lnTo>
                    <a:pt x="1007872" y="576961"/>
                  </a:lnTo>
                  <a:lnTo>
                    <a:pt x="1007872" y="754634"/>
                  </a:lnTo>
                  <a:lnTo>
                    <a:pt x="1074420" y="754634"/>
                  </a:lnTo>
                  <a:lnTo>
                    <a:pt x="985647" y="887857"/>
                  </a:lnTo>
                  <a:lnTo>
                    <a:pt x="896874" y="754634"/>
                  </a:lnTo>
                  <a:lnTo>
                    <a:pt x="963549" y="754634"/>
                  </a:lnTo>
                  <a:lnTo>
                    <a:pt x="963549" y="576961"/>
                  </a:lnTo>
                  <a:lnTo>
                    <a:pt x="0" y="576961"/>
                  </a:lnTo>
                  <a:lnTo>
                    <a:pt x="0" y="0"/>
                  </a:lnTo>
                  <a:lnTo>
                    <a:pt x="1971420" y="0"/>
                  </a:lnTo>
                  <a:lnTo>
                    <a:pt x="1971420" y="576961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76350" y="1224533"/>
            <a:ext cx="675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0" name="object 30"/>
          <p:cNvSpPr txBox="1"/>
          <p:nvPr/>
        </p:nvSpPr>
        <p:spPr>
          <a:xfrm>
            <a:off x="2593720" y="1124686"/>
            <a:ext cx="5927090" cy="589915"/>
          </a:xfrm>
          <a:prstGeom prst="rect">
            <a:avLst/>
          </a:prstGeom>
          <a:solidFill>
            <a:srgbClr val="F7D4CA">
              <a:alpha val="89019"/>
            </a:srgbClr>
          </a:solidFill>
          <a:ln w="3175">
            <a:solidFill>
              <a:srgbClr val="F7D4CA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26364">
              <a:lnSpc>
                <a:spcPts val="2030"/>
              </a:lnSpc>
              <a:spcBef>
                <a:spcPts val="114"/>
              </a:spcBef>
              <a:tabLst>
                <a:tab pos="3529965" algn="l"/>
              </a:tabLst>
            </a:pPr>
            <a:r>
              <a:rPr sz="1800" b="1" dirty="0">
                <a:latin typeface="Arial"/>
                <a:cs typeface="Arial"/>
              </a:rPr>
              <a:t>Dataset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Collection: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HAM10000</a:t>
            </a:r>
            <a:r>
              <a:rPr sz="1800" dirty="0">
                <a:latin typeface="Arial MT"/>
                <a:cs typeface="Arial MT"/>
              </a:rPr>
              <a:t>	(includes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benign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&amp;</a:t>
            </a:r>
            <a:endParaRPr sz="1800">
              <a:latin typeface="Arial MT"/>
              <a:cs typeface="Arial MT"/>
            </a:endParaRPr>
          </a:p>
          <a:p>
            <a:pPr marL="126364">
              <a:lnSpc>
                <a:spcPts val="2030"/>
              </a:lnSpc>
            </a:pPr>
            <a:r>
              <a:rPr sz="1800" dirty="0">
                <a:latin typeface="Arial MT"/>
                <a:cs typeface="Arial MT"/>
              </a:rPr>
              <a:t>malignant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lesions).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C56F745F-E597-3C0F-9A6F-278A6C51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>
            <a:extLst>
              <a:ext uri="{FF2B5EF4-FFF2-40B4-BE49-F238E27FC236}">
                <a16:creationId xmlns:a16="http://schemas.microsoft.com/office/drawing/2014/main" id="{C9531D8E-8D26-ABF9-DC97-63B4DC960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22947"/>
            <a:ext cx="8119424" cy="458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1A504112-5982-E411-6993-F3B8C87EA35B}"/>
              </a:ext>
            </a:extLst>
          </p:cNvPr>
          <p:cNvSpPr txBox="1"/>
          <p:nvPr/>
        </p:nvSpPr>
        <p:spPr>
          <a:xfrm>
            <a:off x="628650" y="30063"/>
            <a:ext cx="6536079" cy="8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Exploration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>
            <a:extLst>
              <a:ext uri="{FF2B5EF4-FFF2-40B4-BE49-F238E27FC236}">
                <a16:creationId xmlns:a16="http://schemas.microsoft.com/office/drawing/2014/main" id="{1B038679-09E5-EE1F-C266-97A6A56EAC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>
            <a:extLst>
              <a:ext uri="{FF2B5EF4-FFF2-40B4-BE49-F238E27FC236}">
                <a16:creationId xmlns:a16="http://schemas.microsoft.com/office/drawing/2014/main" id="{D4B594C5-778B-E5C8-2A99-2E38E9C6CF95}"/>
              </a:ext>
            </a:extLst>
          </p:cNvPr>
          <p:cNvSpPr txBox="1"/>
          <p:nvPr/>
        </p:nvSpPr>
        <p:spPr>
          <a:xfrm>
            <a:off x="4065899" y="2856322"/>
            <a:ext cx="12449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Malignant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>
            <a:extLst>
              <a:ext uri="{FF2B5EF4-FFF2-40B4-BE49-F238E27FC236}">
                <a16:creationId xmlns:a16="http://schemas.microsoft.com/office/drawing/2014/main" id="{7B52BD4C-DA9F-D875-4828-CF435F210B8E}"/>
              </a:ext>
            </a:extLst>
          </p:cNvPr>
          <p:cNvSpPr txBox="1"/>
          <p:nvPr/>
        </p:nvSpPr>
        <p:spPr>
          <a:xfrm>
            <a:off x="2184366" y="2440754"/>
            <a:ext cx="725864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>
            <a:extLst>
              <a:ext uri="{FF2B5EF4-FFF2-40B4-BE49-F238E27FC236}">
                <a16:creationId xmlns:a16="http://schemas.microsoft.com/office/drawing/2014/main" id="{B7CFD81E-E94B-CF02-40A5-BE5173F7CB2E}"/>
              </a:ext>
            </a:extLst>
          </p:cNvPr>
          <p:cNvSpPr txBox="1"/>
          <p:nvPr/>
        </p:nvSpPr>
        <p:spPr>
          <a:xfrm>
            <a:off x="4138367" y="1480008"/>
            <a:ext cx="829559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71F057-F338-1657-64DC-049F60901220}"/>
              </a:ext>
            </a:extLst>
          </p:cNvPr>
          <p:cNvGraphicFramePr>
            <a:graphicFrameLocks noGrp="1"/>
          </p:cNvGraphicFramePr>
          <p:nvPr/>
        </p:nvGraphicFramePr>
        <p:xfrm>
          <a:off x="119592" y="1008194"/>
          <a:ext cx="3459350" cy="2865120"/>
        </p:xfrm>
        <a:graphic>
          <a:graphicData uri="http://schemas.openxmlformats.org/drawingml/2006/table">
            <a:tbl>
              <a:tblPr firstRow="1" bandRow="1"/>
              <a:tblGrid>
                <a:gridCol w="1662874">
                  <a:extLst>
                    <a:ext uri="{9D8B030D-6E8A-4147-A177-3AD203B41FA5}">
                      <a16:colId xmlns:a16="http://schemas.microsoft.com/office/drawing/2014/main" val="467067056"/>
                    </a:ext>
                  </a:extLst>
                </a:gridCol>
                <a:gridCol w="1796476">
                  <a:extLst>
                    <a:ext uri="{9D8B030D-6E8A-4147-A177-3AD203B41FA5}">
                      <a16:colId xmlns:a16="http://schemas.microsoft.com/office/drawing/2014/main" val="1795981813"/>
                    </a:ext>
                  </a:extLst>
                </a:gridCol>
              </a:tblGrid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Skin Lesions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568854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Melanocytic nevi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78709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Melanoma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83357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Benign keratosis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Bkl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97787"/>
                  </a:ext>
                </a:extLst>
              </a:tr>
              <a:tr h="459588">
                <a:tc>
                  <a:txBody>
                    <a:bodyPr/>
                    <a:lstStyle/>
                    <a:p>
                      <a:r>
                        <a:rPr lang="en-US" dirty="0"/>
                        <a:t>Basal Cell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9654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r>
                        <a:rPr lang="en-US" dirty="0"/>
                        <a:t>Actinic Keratoses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Akiec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560953"/>
                  </a:ext>
                </a:extLst>
              </a:tr>
              <a:tr h="270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Vascular lesions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487512"/>
                  </a:ext>
                </a:extLst>
              </a:tr>
              <a:tr h="459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dermatofibroma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9448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BC98F23-CE8E-DE1A-ED49-2413F32D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3716330"/>
            <a:ext cx="7295535" cy="3072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B087A-7DD1-2D82-917D-92FA1C4D6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027" y="1008194"/>
            <a:ext cx="4920047" cy="266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B60BCD88-0310-9D69-065C-F309564D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>
            <a:extLst>
              <a:ext uri="{FF2B5EF4-FFF2-40B4-BE49-F238E27FC236}">
                <a16:creationId xmlns:a16="http://schemas.microsoft.com/office/drawing/2014/main" id="{F3341772-E245-F6BD-E872-7B119D66A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122947"/>
            <a:ext cx="8119424" cy="17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7" name="Google Shape;197;p4">
            <a:extLst>
              <a:ext uri="{FF2B5EF4-FFF2-40B4-BE49-F238E27FC236}">
                <a16:creationId xmlns:a16="http://schemas.microsoft.com/office/drawing/2014/main" id="{60A10ED7-7B1C-A2AF-677F-A23FE0214E7C}"/>
              </a:ext>
            </a:extLst>
          </p:cNvPr>
          <p:cNvSpPr txBox="1"/>
          <p:nvPr/>
        </p:nvSpPr>
        <p:spPr>
          <a:xfrm>
            <a:off x="628650" y="30063"/>
            <a:ext cx="6536079" cy="87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Pre-processing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>
            <a:extLst>
              <a:ext uri="{FF2B5EF4-FFF2-40B4-BE49-F238E27FC236}">
                <a16:creationId xmlns:a16="http://schemas.microsoft.com/office/drawing/2014/main" id="{8B609E79-9133-770C-78FA-C5BF2940E5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">
            <a:extLst>
              <a:ext uri="{FF2B5EF4-FFF2-40B4-BE49-F238E27FC236}">
                <a16:creationId xmlns:a16="http://schemas.microsoft.com/office/drawing/2014/main" id="{07C70F49-3F5E-1126-0AAA-DDF95502F487}"/>
              </a:ext>
            </a:extLst>
          </p:cNvPr>
          <p:cNvSpPr txBox="1"/>
          <p:nvPr/>
        </p:nvSpPr>
        <p:spPr>
          <a:xfrm>
            <a:off x="4065899" y="2856322"/>
            <a:ext cx="12449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Malignant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>
            <a:extLst>
              <a:ext uri="{FF2B5EF4-FFF2-40B4-BE49-F238E27FC236}">
                <a16:creationId xmlns:a16="http://schemas.microsoft.com/office/drawing/2014/main" id="{B454797C-0E7F-1806-8277-46FF8B229104}"/>
              </a:ext>
            </a:extLst>
          </p:cNvPr>
          <p:cNvSpPr txBox="1"/>
          <p:nvPr/>
        </p:nvSpPr>
        <p:spPr>
          <a:xfrm>
            <a:off x="2184366" y="2440754"/>
            <a:ext cx="725864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>
            <a:extLst>
              <a:ext uri="{FF2B5EF4-FFF2-40B4-BE49-F238E27FC236}">
                <a16:creationId xmlns:a16="http://schemas.microsoft.com/office/drawing/2014/main" id="{9F07AAA2-84BE-53F6-0D64-8AE5AF6976E8}"/>
              </a:ext>
            </a:extLst>
          </p:cNvPr>
          <p:cNvSpPr txBox="1"/>
          <p:nvPr/>
        </p:nvSpPr>
        <p:spPr>
          <a:xfrm>
            <a:off x="4138367" y="1480008"/>
            <a:ext cx="829559" cy="3000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6C6CE-9883-CD8D-475C-9B0EC8D17B1A}"/>
              </a:ext>
            </a:extLst>
          </p:cNvPr>
          <p:cNvSpPr txBox="1"/>
          <p:nvPr/>
        </p:nvSpPr>
        <p:spPr>
          <a:xfrm>
            <a:off x="0" y="6499123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Adebiyi, A. et. Al.(2024) </a:t>
            </a: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Heath Informatics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5EE4D1-E934-2E9C-E2F6-4A3AD0ACC87D}"/>
              </a:ext>
            </a:extLst>
          </p:cNvPr>
          <p:cNvSpPr/>
          <p:nvPr/>
        </p:nvSpPr>
        <p:spPr>
          <a:xfrm>
            <a:off x="628650" y="2590795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Image Standardization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Resized and Normalized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144BB2-C838-78E9-10BA-BCF3E18F2B09}"/>
              </a:ext>
            </a:extLst>
          </p:cNvPr>
          <p:cNvSpPr/>
          <p:nvPr/>
        </p:nvSpPr>
        <p:spPr>
          <a:xfrm>
            <a:off x="3645776" y="2589034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Augmentation Techniques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Rotation, Flipping, Contrast adjustment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603DB-64FD-FA24-CFE2-A6148C37030F}"/>
              </a:ext>
            </a:extLst>
          </p:cNvPr>
          <p:cNvSpPr/>
          <p:nvPr/>
        </p:nvSpPr>
        <p:spPr>
          <a:xfrm>
            <a:off x="6662902" y="2589033"/>
            <a:ext cx="2183376" cy="1248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Image Enhancement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Hair removal </a:t>
            </a:r>
          </a:p>
        </p:txBody>
      </p:sp>
    </p:spTree>
    <p:extLst>
      <p:ext uri="{BB962C8B-B14F-4D97-AF65-F5344CB8AC3E}">
        <p14:creationId xmlns:p14="http://schemas.microsoft.com/office/powerpoint/2010/main" val="35505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</TotalTime>
  <Words>1515</Words>
  <Application>Microsoft Office PowerPoint</Application>
  <PresentationFormat>On-screen Show (4:3)</PresentationFormat>
  <Paragraphs>502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Aptos Narrow</vt:lpstr>
      <vt:lpstr>Arial</vt:lpstr>
      <vt:lpstr>Arial MT</vt:lpstr>
      <vt:lpstr>Calibri</vt:lpstr>
      <vt:lpstr>Segoe UI Symbol</vt:lpstr>
      <vt:lpstr>Times New Roman</vt:lpstr>
      <vt:lpstr>Office Theme</vt:lpstr>
      <vt:lpstr>1_Office Theme</vt:lpstr>
      <vt:lpstr>Project Title</vt:lpstr>
      <vt:lpstr>OUTLINES</vt:lpstr>
      <vt:lpstr>OVERVIEW: SKIN CANCERS AND PREVALENCE</vt:lpstr>
      <vt:lpstr>APPLICATION</vt:lpstr>
      <vt:lpstr>LITERATURE REVIEW</vt:lpstr>
      <vt:lpstr>HAM 10000 DATASET</vt:lpstr>
      <vt:lpstr>ALGORITHM/APPROACH/METHODOLOGY</vt:lpstr>
      <vt:lpstr>PowerPoint Presentation</vt:lpstr>
      <vt:lpstr>PowerPoint Presentation</vt:lpstr>
      <vt:lpstr>Transformer Model</vt:lpstr>
      <vt:lpstr>Training Loop for ViT-Based Patch15-224</vt:lpstr>
      <vt:lpstr>UNDERSTANDING THE FUNCTIONS – ViT</vt:lpstr>
      <vt:lpstr>UNDERSTANDING THE FUNCTIONS - VIT</vt:lpstr>
      <vt:lpstr>UNDERSTANDING THE FUNCTIONS - ViT</vt:lpstr>
      <vt:lpstr>PowerPoint Presentation</vt:lpstr>
      <vt:lpstr>PowerPoint Presentation</vt:lpstr>
      <vt:lpstr>PowerPoint Presentation</vt:lpstr>
      <vt:lpstr>MODEL EVALUATION-ViT INITIAL MODEL</vt:lpstr>
      <vt:lpstr>MODEL EVALUATION-ViT FINAL MODEL</vt:lpstr>
      <vt:lpstr>PowerPoint Presentation</vt:lpstr>
      <vt:lpstr>MODEL EVALUATION-ViT MODEL</vt:lpstr>
      <vt:lpstr>MODEL EVALUATION-ViT MODEL</vt:lpstr>
      <vt:lpstr>CNN Architecture</vt:lpstr>
      <vt:lpstr>MODEL EVALUATION-CNN MODEL</vt:lpstr>
      <vt:lpstr>MODEL EVALUATION-CNN MODEL</vt:lpstr>
      <vt:lpstr>MODEL EVALUATION-CNN MODEL</vt:lpstr>
      <vt:lpstr>MODEL EVALUATION-CNN MODEL</vt:lpstr>
      <vt:lpstr>TIMELINE</vt:lpstr>
      <vt:lpstr>MODEL COMPARISION: CNN, VIT MODEL, &amp; RESEARCH</vt:lpstr>
      <vt:lpstr>CONCLUSION</vt:lpstr>
      <vt:lpstr>FUTURE WORK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Binh Diep</cp:lastModifiedBy>
  <cp:revision>9</cp:revision>
  <dcterms:created xsi:type="dcterms:W3CDTF">2025-11-23T21:10:41Z</dcterms:created>
  <dcterms:modified xsi:type="dcterms:W3CDTF">2025-12-09T23:50:23Z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2025-11-23T00:00:00Z</vt:filetime>
  </property>
  <property fmtid="{D5CDD505-2E9C-101B-9397-08002B2CF9AE}" pid="5" name="Producer">
    <vt:lpwstr>Microsoft® PowerPoint® for Microsoft 365</vt:lpwstr>
  </property>
</Properties>
</file>